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74" r:id="rId2"/>
    <p:sldId id="259" r:id="rId3"/>
    <p:sldId id="281" r:id="rId4"/>
    <p:sldId id="289" r:id="rId5"/>
    <p:sldId id="260" r:id="rId6"/>
    <p:sldId id="287" r:id="rId7"/>
    <p:sldId id="291" r:id="rId8"/>
    <p:sldId id="292" r:id="rId9"/>
    <p:sldId id="293" r:id="rId10"/>
    <p:sldId id="294" r:id="rId11"/>
    <p:sldId id="296" r:id="rId12"/>
    <p:sldId id="297" r:id="rId13"/>
    <p:sldId id="280" r:id="rId14"/>
    <p:sldId id="300" r:id="rId15"/>
    <p:sldId id="277" r:id="rId16"/>
    <p:sldId id="295" r:id="rId17"/>
    <p:sldId id="299" r:id="rId18"/>
    <p:sldId id="290" r:id="rId19"/>
    <p:sldId id="265" r:id="rId20"/>
  </p:sldIdLst>
  <p:sldSz cx="18288000" cy="10287000"/>
  <p:notesSz cx="6858000" cy="9144000"/>
  <p:embeddedFontLst>
    <p:embeddedFont>
      <p:font typeface="Pretendard Regular" panose="02000503000000020004" pitchFamily="2" charset="-127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Pretendard Light" panose="02000403000000020004" pitchFamily="2" charset="-127"/>
      <p:regular r:id="rId27"/>
    </p:embeddedFont>
    <p:embeddedFont>
      <p:font typeface="맑은 고딕" panose="020B0503020000020004" pitchFamily="50" charset="-127"/>
      <p:regular r:id="rId28"/>
      <p:bold r:id="rId29"/>
    </p:embeddedFont>
    <p:embeddedFont>
      <p:font typeface="Pretendard Medium" panose="02000603000000020004" pitchFamily="2" charset="-127"/>
      <p:regular r:id="rId30"/>
      <p:bold r:id="rId31"/>
    </p:embeddedFont>
    <p:embeddedFont>
      <p:font typeface="Pretendard Bold" panose="02000803000000020004" pitchFamily="2" charset="-127"/>
      <p:bold r:id="rId32"/>
    </p:embeddedFont>
    <p:embeddedFont>
      <p:font typeface="Pretendard ExtraBold" panose="02000903000000020004" pitchFamily="2" charset="-127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6FBD"/>
    <a:srgbClr val="2630A0"/>
    <a:srgbClr val="9195CF"/>
    <a:srgbClr val="E6E6E6"/>
    <a:srgbClr val="9FA3D5"/>
    <a:srgbClr val="4977FF"/>
    <a:srgbClr val="2731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105" autoAdjust="0"/>
    <p:restoredTop sz="96400" autoAdjust="0"/>
  </p:normalViewPr>
  <p:slideViewPr>
    <p:cSldViewPr>
      <p:cViewPr>
        <p:scale>
          <a:sx n="75" d="100"/>
          <a:sy n="75" d="100"/>
        </p:scale>
        <p:origin x="846" y="270"/>
      </p:cViewPr>
      <p:guideLst>
        <p:guide orient="horz" pos="21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60C4F2-ED2D-4E36-8A80-744402BA3D0F}" type="datetimeFigureOut">
              <a:rPr lang="ko-KR" altLang="en-US" smtClean="0"/>
              <a:t>2025-08-01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8CE20-47BB-4F38-B4D0-3E49605D44F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2307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8CE20-47BB-4F38-B4D0-3E49605D44F3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05244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기술력 보유 원료</a:t>
            </a:r>
            <a:r>
              <a:rPr lang="en-US" altLang="ko-KR" dirty="0"/>
              <a:t>/ </a:t>
            </a:r>
            <a:r>
              <a:rPr lang="ko-KR" altLang="en-US" dirty="0"/>
              <a:t>특화된 기술 처리해줘서 효과가 뛰어남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8CE20-47BB-4F38-B4D0-3E49605D44F3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6546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기술력 보유 원료</a:t>
            </a:r>
            <a:r>
              <a:rPr lang="en-US" altLang="ko-KR" dirty="0"/>
              <a:t>/ </a:t>
            </a:r>
            <a:r>
              <a:rPr lang="ko-KR" altLang="en-US" dirty="0"/>
              <a:t>특화된 기술 처리해줘서 효과가 뛰어남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8CE20-47BB-4F38-B4D0-3E49605D44F3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7257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기술력 보유 원료</a:t>
            </a:r>
            <a:r>
              <a:rPr lang="en-US" altLang="ko-KR" dirty="0"/>
              <a:t>/ </a:t>
            </a:r>
            <a:r>
              <a:rPr lang="ko-KR" altLang="en-US" dirty="0"/>
              <a:t>특화된 기술 처리해줘서 효과가 뛰어남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8CE20-47BB-4F38-B4D0-3E49605D44F3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9059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기술력 보유 원료</a:t>
            </a:r>
            <a:r>
              <a:rPr lang="en-US" altLang="ko-KR" dirty="0"/>
              <a:t>/ </a:t>
            </a:r>
            <a:r>
              <a:rPr lang="ko-KR" altLang="en-US" dirty="0"/>
              <a:t>특화된 기술 처리해줘서 효과가 뛰어남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8CE20-47BB-4F38-B4D0-3E49605D44F3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6674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기술력 보유 원료</a:t>
            </a:r>
            <a:r>
              <a:rPr lang="en-US" altLang="ko-KR" dirty="0"/>
              <a:t>/ </a:t>
            </a:r>
            <a:r>
              <a:rPr lang="ko-KR" altLang="en-US" dirty="0"/>
              <a:t>특화된 기술 처리해줘서 효과가 뛰어남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8CE20-47BB-4F38-B4D0-3E49605D44F3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759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8CE20-47BB-4F38-B4D0-3E49605D44F3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434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8CE20-47BB-4F38-B4D0-3E49605D44F3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6106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빼도 되지 않을까 싶습니다</a:t>
            </a:r>
            <a:r>
              <a:rPr lang="en-US" altLang="ko-KR" dirty="0"/>
              <a:t>. </a:t>
            </a:r>
            <a:r>
              <a:rPr lang="ko-KR" altLang="en-US" dirty="0"/>
              <a:t>제형개발 부터 출고관리까지 원스텝 관리 가 있으니까 아니면 인터넷 간략 가벼운 이미지로 프로세스 </a:t>
            </a:r>
            <a:r>
              <a:rPr lang="ko-KR" altLang="en-US" dirty="0" err="1"/>
              <a:t>맵을</a:t>
            </a:r>
            <a:r>
              <a:rPr lang="ko-KR" altLang="en-US" dirty="0"/>
              <a:t> </a:t>
            </a:r>
            <a:r>
              <a:rPr lang="ko-KR" altLang="en-US" dirty="0" err="1"/>
              <a:t>그려줘야하나</a:t>
            </a:r>
            <a:r>
              <a:rPr lang="ko-KR" altLang="en-US" dirty="0"/>
              <a:t> 음</a:t>
            </a:r>
            <a:r>
              <a:rPr lang="en-US" altLang="ko-KR" dirty="0"/>
              <a:t>. </a:t>
            </a:r>
            <a:r>
              <a:rPr lang="ko-KR" altLang="en-US" dirty="0" err="1"/>
              <a:t>공정플로우</a:t>
            </a:r>
            <a:r>
              <a:rPr lang="ko-KR" altLang="en-US" dirty="0"/>
              <a:t> 같이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8CE20-47BB-4F38-B4D0-3E49605D44F3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7194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빼도 되지 않을까 싶습니다</a:t>
            </a:r>
            <a:r>
              <a:rPr lang="en-US" altLang="ko-KR" dirty="0"/>
              <a:t>. </a:t>
            </a:r>
            <a:r>
              <a:rPr lang="ko-KR" altLang="en-US" dirty="0"/>
              <a:t>제형개발 부터 출고관리까지 원스텝 관리 가 있으니까 아니면 인터넷 간략 가벼운 이미지로 프로세스 </a:t>
            </a:r>
            <a:r>
              <a:rPr lang="ko-KR" altLang="en-US" dirty="0" err="1"/>
              <a:t>맵을</a:t>
            </a:r>
            <a:r>
              <a:rPr lang="ko-KR" altLang="en-US" dirty="0"/>
              <a:t> </a:t>
            </a:r>
            <a:r>
              <a:rPr lang="ko-KR" altLang="en-US" dirty="0" err="1"/>
              <a:t>그려줘야하나</a:t>
            </a:r>
            <a:r>
              <a:rPr lang="ko-KR" altLang="en-US" dirty="0"/>
              <a:t> 음</a:t>
            </a:r>
            <a:r>
              <a:rPr lang="en-US" altLang="ko-KR" dirty="0"/>
              <a:t>. </a:t>
            </a:r>
            <a:r>
              <a:rPr lang="ko-KR" altLang="en-US" dirty="0" err="1"/>
              <a:t>공정플로우</a:t>
            </a:r>
            <a:r>
              <a:rPr lang="ko-KR" altLang="en-US" dirty="0"/>
              <a:t> 같이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8CE20-47BB-4F38-B4D0-3E49605D44F3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5716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7.jp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42.jpeg"/><Relationship Id="rId5" Type="http://schemas.openxmlformats.org/officeDocument/2006/relationships/image" Target="../media/image10.png"/><Relationship Id="rId10" Type="http://schemas.openxmlformats.org/officeDocument/2006/relationships/image" Target="../media/image41.jpeg"/><Relationship Id="rId4" Type="http://schemas.openxmlformats.org/officeDocument/2006/relationships/image" Target="../media/image9.png"/><Relationship Id="rId9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10.png"/><Relationship Id="rId7" Type="http://schemas.openxmlformats.org/officeDocument/2006/relationships/image" Target="../media/image4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57.png"/><Relationship Id="rId26" Type="http://schemas.openxmlformats.org/officeDocument/2006/relationships/image" Target="../media/image61.png"/><Relationship Id="rId3" Type="http://schemas.openxmlformats.org/officeDocument/2006/relationships/image" Target="../media/image4.png"/><Relationship Id="rId21" Type="http://schemas.microsoft.com/office/2007/relationships/hdphoto" Target="../media/hdphoto9.wdp"/><Relationship Id="rId34" Type="http://schemas.openxmlformats.org/officeDocument/2006/relationships/image" Target="../media/image65.png"/><Relationship Id="rId7" Type="http://schemas.microsoft.com/office/2007/relationships/hdphoto" Target="../media/hdphoto2.wdp"/><Relationship Id="rId12" Type="http://schemas.openxmlformats.org/officeDocument/2006/relationships/image" Target="../media/image54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33" Type="http://schemas.microsoft.com/office/2007/relationships/hdphoto" Target="../media/hdphoto15.wdp"/><Relationship Id="rId2" Type="http://schemas.openxmlformats.org/officeDocument/2006/relationships/image" Target="../media/image10.png"/><Relationship Id="rId16" Type="http://schemas.openxmlformats.org/officeDocument/2006/relationships/image" Target="../media/image56.png"/><Relationship Id="rId20" Type="http://schemas.openxmlformats.org/officeDocument/2006/relationships/image" Target="../media/image58.png"/><Relationship Id="rId29" Type="http://schemas.microsoft.com/office/2007/relationships/hdphoto" Target="../media/hdphoto1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microsoft.com/office/2007/relationships/hdphoto" Target="../media/hdphoto4.wdp"/><Relationship Id="rId24" Type="http://schemas.openxmlformats.org/officeDocument/2006/relationships/image" Target="../media/image60.png"/><Relationship Id="rId32" Type="http://schemas.openxmlformats.org/officeDocument/2006/relationships/image" Target="../media/image64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62.png"/><Relationship Id="rId36" Type="http://schemas.openxmlformats.org/officeDocument/2006/relationships/image" Target="../media/image66.jpeg"/><Relationship Id="rId10" Type="http://schemas.openxmlformats.org/officeDocument/2006/relationships/image" Target="../media/image53.png"/><Relationship Id="rId19" Type="http://schemas.microsoft.com/office/2007/relationships/hdphoto" Target="../media/hdphoto8.wdp"/><Relationship Id="rId31" Type="http://schemas.microsoft.com/office/2007/relationships/hdphoto" Target="../media/hdphoto14.wdp"/><Relationship Id="rId4" Type="http://schemas.openxmlformats.org/officeDocument/2006/relationships/image" Target="../media/image50.png"/><Relationship Id="rId9" Type="http://schemas.microsoft.com/office/2007/relationships/hdphoto" Target="../media/hdphoto3.wdp"/><Relationship Id="rId14" Type="http://schemas.openxmlformats.org/officeDocument/2006/relationships/image" Target="../media/image55.png"/><Relationship Id="rId22" Type="http://schemas.openxmlformats.org/officeDocument/2006/relationships/image" Target="../media/image59.png"/><Relationship Id="rId27" Type="http://schemas.microsoft.com/office/2007/relationships/hdphoto" Target="../media/hdphoto12.wdp"/><Relationship Id="rId30" Type="http://schemas.openxmlformats.org/officeDocument/2006/relationships/image" Target="../media/image63.png"/><Relationship Id="rId35" Type="http://schemas.microsoft.com/office/2007/relationships/hdphoto" Target="../media/hdphoto16.wdp"/><Relationship Id="rId8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G"/><Relationship Id="rId5" Type="http://schemas.openxmlformats.org/officeDocument/2006/relationships/image" Target="../media/image68.png"/><Relationship Id="rId4" Type="http://schemas.openxmlformats.org/officeDocument/2006/relationships/image" Target="../media/image6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9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79.png"/><Relationship Id="rId3" Type="http://schemas.openxmlformats.org/officeDocument/2006/relationships/image" Target="../media/image74.jpg"/><Relationship Id="rId7" Type="http://schemas.openxmlformats.org/officeDocument/2006/relationships/image" Target="../media/image76.png"/><Relationship Id="rId12" Type="http://schemas.microsoft.com/office/2007/relationships/hdphoto" Target="../media/hdphoto1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78.png"/><Relationship Id="rId5" Type="http://schemas.openxmlformats.org/officeDocument/2006/relationships/image" Target="../media/image4.png"/><Relationship Id="rId10" Type="http://schemas.microsoft.com/office/2007/relationships/hdphoto" Target="../media/hdphoto18.wdp"/><Relationship Id="rId4" Type="http://schemas.openxmlformats.org/officeDocument/2006/relationships/image" Target="../media/image10.png"/><Relationship Id="rId9" Type="http://schemas.openxmlformats.org/officeDocument/2006/relationships/image" Target="../media/image77.png"/><Relationship Id="rId14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9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4.png"/><Relationship Id="rId10" Type="http://schemas.openxmlformats.org/officeDocument/2006/relationships/image" Target="../media/image85.png"/><Relationship Id="rId4" Type="http://schemas.openxmlformats.org/officeDocument/2006/relationships/image" Target="../media/image10.png"/><Relationship Id="rId9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microsoft.com/office/2007/relationships/hdphoto" Target="../media/hdphoto20.wdp"/><Relationship Id="rId7" Type="http://schemas.openxmlformats.org/officeDocument/2006/relationships/image" Target="../media/image92.png"/><Relationship Id="rId12" Type="http://schemas.openxmlformats.org/officeDocument/2006/relationships/image" Target="../media/image96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4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9.pn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4.png"/><Relationship Id="rId10" Type="http://schemas.openxmlformats.org/officeDocument/2006/relationships/image" Target="../media/image17.jpeg"/><Relationship Id="rId4" Type="http://schemas.openxmlformats.org/officeDocument/2006/relationships/image" Target="../media/image10.pn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9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5" Type="http://schemas.openxmlformats.org/officeDocument/2006/relationships/image" Target="../media/image4.png"/><Relationship Id="rId10" Type="http://schemas.openxmlformats.org/officeDocument/2006/relationships/image" Target="../media/image24.png"/><Relationship Id="rId4" Type="http://schemas.openxmlformats.org/officeDocument/2006/relationships/image" Target="../media/image10.pn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9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4.png"/><Relationship Id="rId10" Type="http://schemas.openxmlformats.org/officeDocument/2006/relationships/image" Target="../media/image35.jpeg"/><Relationship Id="rId4" Type="http://schemas.openxmlformats.org/officeDocument/2006/relationships/image" Target="../media/image10.png"/><Relationship Id="rId9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 rot="-1260000">
            <a:off x="10452100" y="2857500"/>
            <a:ext cx="6591300" cy="65913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700" y="4191000"/>
            <a:ext cx="1206500" cy="12065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9000" y="4521200"/>
            <a:ext cx="647700" cy="5842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965200" y="4419600"/>
            <a:ext cx="8524740" cy="698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92960"/>
              </a:lnSpc>
            </a:pPr>
            <a:r>
              <a:rPr lang="en-US" altLang="ko-KR" sz="2400" dirty="0">
                <a:solidFill>
                  <a:srgbClr val="222222"/>
                </a:solidFill>
                <a:latin typeface="Pretendard Light" panose="020B0600000101010101" charset="-127"/>
                <a:ea typeface="Pretendard Light" panose="020B0600000101010101" charset="-127"/>
              </a:rPr>
              <a:t>Your Reliable K-Beauty Manufacturing Partner</a:t>
            </a:r>
            <a:endParaRPr kumimoji="0" lang="ko-KR" altLang="en-US" sz="2400" b="0" u="none" strike="noStrike" kern="1200" cap="none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65200" y="1460500"/>
            <a:ext cx="9207500" cy="2501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-150" dirty="0" smtClean="0">
                <a:solidFill>
                  <a:srgbClr val="2630A0"/>
                </a:solidFill>
                <a:latin typeface="Pretendard Bold"/>
              </a:rPr>
              <a:t>BEOR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1000" spc="-150" dirty="0" smtClean="0">
                <a:solidFill>
                  <a:srgbClr val="222222"/>
                </a:solidFill>
                <a:latin typeface="Pretendard Bold" panose="020B0600000101010101" charset="-127"/>
                <a:ea typeface="Pretendard Bold" panose="020B0600000101010101" charset="-127"/>
              </a:rPr>
              <a:t>회사소개서</a:t>
            </a:r>
            <a:endParaRPr kumimoji="0" lang="en-US" sz="11000" b="0" i="0" u="none" strike="noStrike" kern="1200" cap="none" spc="-15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retendard Bold" panose="020B0600000101010101" charset="-127"/>
              <a:ea typeface="Pretendard Bold" panose="020B0600000101010101" charset="-127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65200" y="8826500"/>
            <a:ext cx="5448300" cy="622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14539"/>
              </a:lnSpc>
            </a:pPr>
            <a:r>
              <a:rPr lang="en-US" sz="1700" dirty="0">
                <a:solidFill>
                  <a:srgbClr val="222222"/>
                </a:solidFill>
                <a:latin typeface="Pretendard Light" panose="020B0600000101010101" charset="-127"/>
                <a:ea typeface="Pretendard Light" panose="020B0600000101010101" charset="-127"/>
              </a:rPr>
              <a:t>94-27, </a:t>
            </a:r>
            <a:r>
              <a:rPr lang="en-US" sz="1700" dirty="0" err="1">
                <a:solidFill>
                  <a:srgbClr val="222222"/>
                </a:solidFill>
                <a:latin typeface="Pretendard Light" panose="020B0600000101010101" charset="-127"/>
                <a:ea typeface="Pretendard Light" panose="020B0600000101010101" charset="-127"/>
              </a:rPr>
              <a:t>Yongjeong-gyeongje-ro</a:t>
            </a:r>
            <a:r>
              <a:rPr lang="en-US" sz="1700" dirty="0">
                <a:solidFill>
                  <a:srgbClr val="222222"/>
                </a:solidFill>
                <a:latin typeface="Pretendard Light" panose="020B0600000101010101" charset="-127"/>
                <a:ea typeface="Pretendard Light" panose="020B0600000101010101" charset="-127"/>
              </a:rPr>
              <a:t> 1-gil, </a:t>
            </a:r>
            <a:r>
              <a:rPr lang="en-US" sz="1700" dirty="0" err="1">
                <a:solidFill>
                  <a:srgbClr val="222222"/>
                </a:solidFill>
                <a:latin typeface="Pretendard Light" panose="020B0600000101010101" charset="-127"/>
                <a:ea typeface="Pretendard Light" panose="020B0600000101010101" charset="-127"/>
              </a:rPr>
              <a:t>Pocheon-si</a:t>
            </a:r>
            <a:r>
              <a:rPr lang="en-US" sz="1700" dirty="0">
                <a:solidFill>
                  <a:srgbClr val="222222"/>
                </a:solidFill>
                <a:latin typeface="Pretendard Light" panose="020B0600000101010101" charset="-127"/>
                <a:ea typeface="Pretendard Light" panose="020B0600000101010101" charset="-127"/>
              </a:rPr>
              <a:t>, </a:t>
            </a:r>
            <a:r>
              <a:rPr lang="en-US" sz="1700" dirty="0" err="1">
                <a:solidFill>
                  <a:srgbClr val="222222"/>
                </a:solidFill>
                <a:latin typeface="Pretendard Light" panose="020B0600000101010101" charset="-127"/>
                <a:ea typeface="Pretendard Light" panose="020B0600000101010101" charset="-127"/>
              </a:rPr>
              <a:t>Gyeonggi</a:t>
            </a:r>
            <a:r>
              <a:rPr lang="en-US" sz="1700" dirty="0">
                <a:solidFill>
                  <a:srgbClr val="222222"/>
                </a:solidFill>
                <a:latin typeface="Pretendard Light" panose="020B0600000101010101" charset="-127"/>
                <a:ea typeface="Pretendard Light" panose="020B0600000101010101" charset="-127"/>
              </a:rPr>
              <a:t>-do, Republic of Korea.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retendard Light" panose="020B0600000101010101" charset="-127"/>
              <a:ea typeface="Pretendard Light" panose="020B0600000101010101" charset="-127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65200" y="8407400"/>
            <a:ext cx="2222500" cy="304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0" dirty="0" err="1">
                <a:solidFill>
                  <a:srgbClr val="222222"/>
                </a:solidFill>
                <a:latin typeface="Pretendard Bold"/>
              </a:rPr>
              <a:t>Paulmedi</a:t>
            </a:r>
            <a:r>
              <a:rPr lang="ko-KR" altLang="en-US" sz="1700" dirty="0">
                <a:solidFill>
                  <a:srgbClr val="222222"/>
                </a:solidFill>
                <a:latin typeface="Pretendard Bold"/>
              </a:rPr>
              <a:t> </a:t>
            </a:r>
            <a:r>
              <a:rPr lang="en-US" altLang="ko-KR" sz="1700" dirty="0">
                <a:solidFill>
                  <a:srgbClr val="222222"/>
                </a:solidFill>
                <a:latin typeface="Pretendard Bold"/>
              </a:rPr>
              <a:t>Corp.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Pretendard Bold"/>
              <a:ea typeface="+mn-ea"/>
              <a:cs typeface="+mn-c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13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6200"/>
            <a:ext cx="101600" cy="10439400"/>
          </a:xfrm>
          <a:prstGeom prst="rect">
            <a:avLst/>
          </a:prstGeom>
        </p:spPr>
      </p:pic>
      <p:sp>
        <p:nvSpPr>
          <p:cNvPr id="12" name="TextBox 7"/>
          <p:cNvSpPr txBox="1"/>
          <p:nvPr/>
        </p:nvSpPr>
        <p:spPr>
          <a:xfrm>
            <a:off x="4800600" y="1895340"/>
            <a:ext cx="2209800" cy="47321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74700"/>
              </a:lnSpc>
              <a:defRPr/>
            </a:pPr>
            <a:r>
              <a:rPr lang="ko-KR" altLang="en-US" sz="4000" dirty="0">
                <a:solidFill>
                  <a:srgbClr val="2630A0"/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㈜</a:t>
            </a:r>
            <a:r>
              <a:rPr lang="ko-KR" altLang="en-US" sz="4000" dirty="0" err="1">
                <a:solidFill>
                  <a:srgbClr val="2630A0"/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폴메디</a:t>
            </a:r>
            <a:endParaRPr lang="en-US" altLang="ko-KR" sz="4000" dirty="0">
              <a:solidFill>
                <a:srgbClr val="2630A0"/>
              </a:solidFill>
              <a:latin typeface="Pretendard Light" panose="02000403000000020004" pitchFamily="2" charset="-127"/>
              <a:ea typeface="Pretendard Light" panose="02000403000000020004" pitchFamily="2" charset="-127"/>
              <a:cs typeface="Pretendard Light" panose="020004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8846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그림 35">
            <a:extLst>
              <a:ext uri="{FF2B5EF4-FFF2-40B4-BE49-F238E27FC236}">
                <a16:creationId xmlns:a16="http://schemas.microsoft.com/office/drawing/2014/main" id="{968830A2-A605-4D70-BE03-0BC841A80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075" y="1171490"/>
            <a:ext cx="6121431" cy="3991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400" y="6134100"/>
            <a:ext cx="18338800" cy="4152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900" y="2006600"/>
            <a:ext cx="762000" cy="127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65200" y="1104900"/>
            <a:ext cx="42545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altLang="ko-KR" sz="2200" b="0" i="0" u="none" strike="noStrike" dirty="0">
                <a:solidFill>
                  <a:srgbClr val="2630A0"/>
                </a:solidFill>
                <a:latin typeface="Pretendard Bold"/>
              </a:rPr>
              <a:t>WHY WORK WITH US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76200"/>
            <a:ext cx="101600" cy="10439400"/>
          </a:xfrm>
          <a:prstGeom prst="rect">
            <a:avLst/>
          </a:prstGeom>
        </p:spPr>
      </p:pic>
      <p:sp>
        <p:nvSpPr>
          <p:cNvPr id="27" name="TextBox 35"/>
          <p:cNvSpPr txBox="1"/>
          <p:nvPr/>
        </p:nvSpPr>
        <p:spPr>
          <a:xfrm>
            <a:off x="928594" y="1663700"/>
            <a:ext cx="5510306" cy="2501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7600" spc="-150" dirty="0"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회사 전경</a:t>
            </a:r>
            <a:endParaRPr lang="ko-KR" sz="7600" b="0" i="0" u="none" strike="noStrike" spc="-150" dirty="0"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14" name="TextBox 22">
            <a:extLst>
              <a:ext uri="{FF2B5EF4-FFF2-40B4-BE49-F238E27FC236}">
                <a16:creationId xmlns:a16="http://schemas.microsoft.com/office/drawing/2014/main" id="{824C6843-0108-4179-98ED-2355D88C264C}"/>
              </a:ext>
            </a:extLst>
          </p:cNvPr>
          <p:cNvSpPr txBox="1"/>
          <p:nvPr/>
        </p:nvSpPr>
        <p:spPr>
          <a:xfrm>
            <a:off x="1739900" y="8889221"/>
            <a:ext cx="10858500" cy="60171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132800"/>
              </a:lnSpc>
            </a:pPr>
            <a:r>
              <a:rPr lang="ko-KR" altLang="en-US" sz="2000" dirty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청결하고 위생적인 생산 환경을 </a:t>
            </a:r>
            <a:r>
              <a:rPr lang="ko-KR" altLang="en-US" sz="2000" dirty="0" smtClean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기반</a:t>
            </a:r>
            <a:r>
              <a:rPr lang="ko-KR" altLang="en-US" sz="2000" dirty="0" smtClean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으로</a:t>
            </a:r>
            <a:r>
              <a:rPr lang="en-US" altLang="ko-KR" sz="2000" dirty="0" smtClean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 </a:t>
            </a:r>
            <a:r>
              <a:rPr lang="ko-KR" altLang="en-US" sz="2000" dirty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공정 전반에 걸친 체계적이고 엄격한 관리 시스템을 운영합니다</a:t>
            </a:r>
            <a:r>
              <a:rPr lang="en-US" altLang="ko-KR" sz="2000" dirty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. </a:t>
            </a:r>
            <a:r>
              <a:rPr lang="ko-KR" altLang="en-US" sz="2000" dirty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안정적인 품질과 신뢰도 높은 제품 생산을 위한 최적의 제조 환경을 유지하고 있습니다</a:t>
            </a:r>
            <a:r>
              <a:rPr lang="en-US" altLang="ko-KR" sz="2000" dirty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.</a:t>
            </a:r>
            <a:endParaRPr lang="en-US" sz="2000" dirty="0">
              <a:solidFill>
                <a:schemeClr val="tx1">
                  <a:alpha val="74902"/>
                </a:schemeClr>
              </a:solidFill>
              <a:latin typeface="Pretendard Regular" panose="02000503000000020004" pitchFamily="2" charset="-127"/>
              <a:ea typeface="Pretendard Regular" panose="02000503000000020004" pitchFamily="2" charset="-127"/>
              <a:cs typeface="Pretendard Regular" panose="02000503000000020004" pitchFamily="2" charset="-127"/>
            </a:endParaRPr>
          </a:p>
        </p:txBody>
      </p:sp>
      <p:pic>
        <p:nvPicPr>
          <p:cNvPr id="38" name="그림 37">
            <a:extLst>
              <a:ext uri="{FF2B5EF4-FFF2-40B4-BE49-F238E27FC236}">
                <a16:creationId xmlns:a16="http://schemas.microsoft.com/office/drawing/2014/main" id="{96E1F63A-8B94-44A0-A890-C32AE056AF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90" y="5795331"/>
            <a:ext cx="3406875" cy="2555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3DA6F56-292A-49E9-9212-29C40F71BBD9}"/>
              </a:ext>
            </a:extLst>
          </p:cNvPr>
          <p:cNvSpPr txBox="1"/>
          <p:nvPr/>
        </p:nvSpPr>
        <p:spPr>
          <a:xfrm>
            <a:off x="924965" y="4202251"/>
            <a:ext cx="903836" cy="622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4400" i="0" u="none" strike="noStrike" dirty="0" smtClean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04</a:t>
            </a:r>
            <a:endParaRPr lang="en-US" sz="4400" i="0" u="none" strike="noStrike" dirty="0">
              <a:solidFill>
                <a:srgbClr val="2630A0"/>
              </a:solidFill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1907ED34-05FA-462C-A011-B4383047CC28}"/>
              </a:ext>
            </a:extLst>
          </p:cNvPr>
          <p:cNvSpPr txBox="1"/>
          <p:nvPr/>
        </p:nvSpPr>
        <p:spPr>
          <a:xfrm>
            <a:off x="924964" y="4888416"/>
            <a:ext cx="5323435" cy="44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16199"/>
              </a:lnSpc>
            </a:pPr>
            <a:r>
              <a:rPr lang="ko-KR" altLang="en-US" sz="2400" dirty="0">
                <a:solidFill>
                  <a:srgbClr val="191919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청결한 생산 환경 </a:t>
            </a:r>
            <a:r>
              <a:rPr lang="en-US" altLang="ko-KR" sz="2400" dirty="0">
                <a:solidFill>
                  <a:srgbClr val="191919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· </a:t>
            </a:r>
            <a:r>
              <a:rPr lang="ko-KR" altLang="en-US" sz="2400" dirty="0">
                <a:solidFill>
                  <a:srgbClr val="191919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체계적 공장 </a:t>
            </a:r>
            <a:r>
              <a:rPr lang="ko-KR" altLang="en-US" sz="2400" dirty="0" smtClean="0">
                <a:solidFill>
                  <a:srgbClr val="191919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관리</a:t>
            </a:r>
            <a:endParaRPr lang="ko-KR" altLang="en-US" sz="2400" dirty="0">
              <a:solidFill>
                <a:srgbClr val="191919"/>
              </a:solidFill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pic>
        <p:nvPicPr>
          <p:cNvPr id="21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442920" y="8891634"/>
            <a:ext cx="59064" cy="298435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7EB61D78-5C59-43D2-A3B4-CA2949AEB0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460" y="5778005"/>
            <a:ext cx="3406875" cy="2555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6A8A4C2F-3A44-478E-B339-6598F11DC7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830" y="5762657"/>
            <a:ext cx="3406875" cy="2555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11C991E0-6E4A-473D-8BCE-0528CA6608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200" y="5795332"/>
            <a:ext cx="3406874" cy="25551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FBB43C4E-3AC6-409A-8EFA-9C573518BC2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0570" y="5793328"/>
            <a:ext cx="3402468" cy="25518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6260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6134100"/>
            <a:ext cx="18338800" cy="4152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00" y="2006600"/>
            <a:ext cx="762000" cy="12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76200"/>
            <a:ext cx="101600" cy="1043940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965200" y="1104900"/>
            <a:ext cx="42545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2200" b="0" i="0" u="none" strike="noStrike" dirty="0">
                <a:solidFill>
                  <a:srgbClr val="2630A0"/>
                </a:solidFill>
                <a:latin typeface="Pretendard Bold"/>
              </a:rPr>
              <a:t>EQUIPMENT STATUS</a:t>
            </a:r>
          </a:p>
        </p:txBody>
      </p:sp>
      <p:sp>
        <p:nvSpPr>
          <p:cNvPr id="23" name="TextBox 35"/>
          <p:cNvSpPr txBox="1"/>
          <p:nvPr/>
        </p:nvSpPr>
        <p:spPr>
          <a:xfrm>
            <a:off x="954314" y="1663699"/>
            <a:ext cx="5174697" cy="2501901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7600" spc="-150" dirty="0"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제조시설</a:t>
            </a:r>
            <a:endParaRPr lang="ko-KR" sz="7600" b="0" i="0" u="none" strike="noStrike" spc="-150" dirty="0"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26" name="TextBox 11"/>
          <p:cNvSpPr txBox="1"/>
          <p:nvPr/>
        </p:nvSpPr>
        <p:spPr>
          <a:xfrm>
            <a:off x="2501900" y="8496300"/>
            <a:ext cx="1451279" cy="457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2500" dirty="0">
                <a:solidFill>
                  <a:srgbClr val="222222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제조가마 </a:t>
            </a:r>
            <a:endParaRPr lang="ko-KR" sz="2500" b="0" i="0" u="none" strike="noStrike" dirty="0">
              <a:solidFill>
                <a:srgbClr val="222222"/>
              </a:solidFill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30" name="TextBox 15"/>
          <p:cNvSpPr txBox="1"/>
          <p:nvPr/>
        </p:nvSpPr>
        <p:spPr>
          <a:xfrm>
            <a:off x="6426200" y="8496300"/>
            <a:ext cx="1451279" cy="457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2500" dirty="0">
                <a:solidFill>
                  <a:srgbClr val="222222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제조 </a:t>
            </a:r>
            <a:r>
              <a:rPr lang="ko-KR" altLang="en-US" sz="2500" dirty="0" err="1">
                <a:solidFill>
                  <a:srgbClr val="222222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교반기</a:t>
            </a:r>
            <a:endParaRPr lang="ko-KR" sz="2500" b="0" i="0" u="none" strike="noStrike" dirty="0">
              <a:solidFill>
                <a:srgbClr val="222222"/>
              </a:solidFill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34" name="TextBox 19"/>
          <p:cNvSpPr txBox="1"/>
          <p:nvPr/>
        </p:nvSpPr>
        <p:spPr>
          <a:xfrm>
            <a:off x="10820400" y="8496300"/>
            <a:ext cx="1451279" cy="457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2500" dirty="0">
                <a:solidFill>
                  <a:srgbClr val="222222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정수필터</a:t>
            </a:r>
            <a:endParaRPr lang="ko-KR" sz="2500" b="0" i="0" u="none" strike="noStrike" dirty="0">
              <a:solidFill>
                <a:srgbClr val="222222"/>
              </a:solidFill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38" name="TextBox 23"/>
          <p:cNvSpPr txBox="1"/>
          <p:nvPr/>
        </p:nvSpPr>
        <p:spPr>
          <a:xfrm>
            <a:off x="14859000" y="8496300"/>
            <a:ext cx="1451279" cy="457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2500" b="0" i="0" u="none" strike="noStrike" dirty="0">
                <a:solidFill>
                  <a:srgbClr val="222222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유화가마</a:t>
            </a:r>
            <a:endParaRPr lang="ko-KR" sz="2500" b="0" i="0" u="none" strike="noStrike" dirty="0">
              <a:solidFill>
                <a:srgbClr val="222222"/>
              </a:solidFill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F10181B1-7E4E-4B91-9963-153936EC3F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958933" y="4023889"/>
            <a:ext cx="4146467" cy="4146467"/>
          </a:xfrm>
          <a:prstGeom prst="ellipse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1FBF790-8907-48BA-9E03-2D3310E72D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7" t="565" r="1213" b="-565"/>
          <a:stretch/>
        </p:blipFill>
        <p:spPr>
          <a:xfrm>
            <a:off x="5181600" y="4045424"/>
            <a:ext cx="4024748" cy="4024748"/>
          </a:xfrm>
          <a:prstGeom prst="ellipse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62DF926A-3FA5-4586-9230-5BFAF645D37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" r="22111"/>
          <a:stretch/>
        </p:blipFill>
        <p:spPr>
          <a:xfrm>
            <a:off x="13411200" y="4000500"/>
            <a:ext cx="3997776" cy="3997776"/>
          </a:xfrm>
          <a:prstGeom prst="ellipse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58E956F4-3864-4C3A-894F-4E2919C38A2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9296400" y="4003912"/>
            <a:ext cx="4024748" cy="4024748"/>
          </a:xfrm>
          <a:prstGeom prst="ellipse">
            <a:avLst/>
          </a:prstGeom>
        </p:spPr>
      </p:pic>
      <p:pic>
        <p:nvPicPr>
          <p:cNvPr id="20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218368" y="8604265"/>
            <a:ext cx="59064" cy="298435"/>
          </a:xfrm>
          <a:prstGeom prst="rect">
            <a:avLst/>
          </a:prstGeom>
        </p:spPr>
      </p:pic>
      <p:pic>
        <p:nvPicPr>
          <p:cNvPr id="21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129011" y="8597900"/>
            <a:ext cx="59064" cy="298435"/>
          </a:xfrm>
          <a:prstGeom prst="rect">
            <a:avLst/>
          </a:prstGeom>
        </p:spPr>
      </p:pic>
      <p:pic>
        <p:nvPicPr>
          <p:cNvPr id="22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524168" y="8604265"/>
            <a:ext cx="59064" cy="29843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4574348" y="8604265"/>
            <a:ext cx="59064" cy="29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3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22159"/>
            <a:ext cx="18288000" cy="4152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00" y="2006600"/>
            <a:ext cx="762000" cy="12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76200"/>
            <a:ext cx="101600" cy="1043940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965200" y="1104900"/>
            <a:ext cx="42545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2200" b="0" i="0" u="none" strike="noStrike" dirty="0">
                <a:solidFill>
                  <a:srgbClr val="2630A0"/>
                </a:solidFill>
                <a:latin typeface="Pretendard Bold"/>
              </a:rPr>
              <a:t>EQUIPMENT STATUS</a:t>
            </a:r>
          </a:p>
        </p:txBody>
      </p:sp>
      <p:sp>
        <p:nvSpPr>
          <p:cNvPr id="23" name="TextBox 35"/>
          <p:cNvSpPr txBox="1"/>
          <p:nvPr/>
        </p:nvSpPr>
        <p:spPr>
          <a:xfrm>
            <a:off x="954314" y="1663701"/>
            <a:ext cx="6741886" cy="2501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7600" spc="-150" dirty="0"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생산시설</a:t>
            </a:r>
            <a:endParaRPr lang="ko-KR" sz="7600" b="0" i="0" u="none" strike="noStrike" spc="-150" dirty="0"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26" name="TextBox 11"/>
          <p:cNvSpPr txBox="1"/>
          <p:nvPr/>
        </p:nvSpPr>
        <p:spPr>
          <a:xfrm>
            <a:off x="2971800" y="8870042"/>
            <a:ext cx="1600200" cy="457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2500" dirty="0" smtClean="0">
                <a:solidFill>
                  <a:srgbClr val="222222"/>
                </a:solidFill>
                <a:latin typeface="Pretendard Bold" panose="020B0600000101010101" charset="-127"/>
                <a:ea typeface="Pretendard Bold" panose="020B0600000101010101" charset="-127"/>
              </a:rPr>
              <a:t>용기 </a:t>
            </a:r>
            <a:r>
              <a:rPr lang="ko-KR" altLang="en-US" sz="2500" dirty="0" err="1" smtClean="0">
                <a:solidFill>
                  <a:srgbClr val="222222"/>
                </a:solidFill>
                <a:latin typeface="Pretendard Bold" panose="020B0600000101010101" charset="-127"/>
                <a:ea typeface="Pretendard Bold" panose="020B0600000101010101" charset="-127"/>
              </a:rPr>
              <a:t>충진기</a:t>
            </a:r>
            <a:r>
              <a:rPr lang="ko-KR" altLang="en-US" sz="2500" dirty="0" smtClean="0">
                <a:solidFill>
                  <a:srgbClr val="222222"/>
                </a:solidFill>
                <a:latin typeface="Pretendard Bold" panose="020B0600000101010101" charset="-127"/>
                <a:ea typeface="Pretendard Bold" panose="020B0600000101010101" charset="-127"/>
              </a:rPr>
              <a:t> </a:t>
            </a:r>
            <a:endParaRPr lang="ko-KR" sz="2500" b="0" i="0" u="none" strike="noStrike" dirty="0">
              <a:solidFill>
                <a:srgbClr val="222222"/>
              </a:solidFill>
              <a:latin typeface="Pretendard Bold" panose="020B0600000101010101" charset="-127"/>
              <a:ea typeface="Pretendard Bold" panose="020B0600000101010101" charset="-127"/>
            </a:endParaRPr>
          </a:p>
        </p:txBody>
      </p:sp>
      <p:sp>
        <p:nvSpPr>
          <p:cNvPr id="30" name="TextBox 15"/>
          <p:cNvSpPr txBox="1"/>
          <p:nvPr/>
        </p:nvSpPr>
        <p:spPr>
          <a:xfrm>
            <a:off x="8458200" y="8870042"/>
            <a:ext cx="1600200" cy="457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2500" dirty="0">
                <a:solidFill>
                  <a:srgbClr val="222222"/>
                </a:solidFill>
                <a:latin typeface="Pretendard Bold" panose="020B0600000101010101" charset="-127"/>
                <a:ea typeface="Pretendard Bold" panose="020B0600000101010101" charset="-127"/>
              </a:rPr>
              <a:t>마스크팩</a:t>
            </a:r>
            <a:endParaRPr lang="ko-KR" sz="2500" b="0" i="0" u="none" strike="noStrike" dirty="0">
              <a:solidFill>
                <a:srgbClr val="222222"/>
              </a:solidFill>
              <a:latin typeface="Pretendard Bold" panose="020B0600000101010101" charset="-127"/>
              <a:ea typeface="Pretendard Bold" panose="020B0600000101010101" charset="-127"/>
            </a:endParaRPr>
          </a:p>
        </p:txBody>
      </p:sp>
      <p:sp>
        <p:nvSpPr>
          <p:cNvPr id="34" name="TextBox 19"/>
          <p:cNvSpPr txBox="1"/>
          <p:nvPr/>
        </p:nvSpPr>
        <p:spPr>
          <a:xfrm>
            <a:off x="14097000" y="8870042"/>
            <a:ext cx="1600200" cy="457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2500" dirty="0" smtClean="0">
                <a:solidFill>
                  <a:srgbClr val="222222"/>
                </a:solidFill>
                <a:latin typeface="Pretendard Bold" panose="020B0600000101010101" charset="-127"/>
                <a:ea typeface="Pretendard Bold" panose="020B0600000101010101" charset="-127"/>
              </a:rPr>
              <a:t>튜브 </a:t>
            </a:r>
            <a:r>
              <a:rPr lang="ko-KR" altLang="en-US" sz="2500" dirty="0" err="1" smtClean="0">
                <a:solidFill>
                  <a:srgbClr val="222222"/>
                </a:solidFill>
                <a:latin typeface="Pretendard Bold" panose="020B0600000101010101" charset="-127"/>
                <a:ea typeface="Pretendard Bold" panose="020B0600000101010101" charset="-127"/>
              </a:rPr>
              <a:t>실링</a:t>
            </a:r>
            <a:endParaRPr lang="ko-KR" sz="2500" b="0" i="0" u="none" strike="noStrike" dirty="0">
              <a:solidFill>
                <a:srgbClr val="222222"/>
              </a:solidFill>
              <a:latin typeface="Pretendard Bold" panose="020B0600000101010101" charset="-127"/>
              <a:ea typeface="Pretendard Bold" panose="020B0600000101010101" charset="-127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AEAA4E32-18CA-4B7A-9162-D1CCEE19F9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12246808" y="3963158"/>
            <a:ext cx="4640184" cy="4640184"/>
          </a:xfrm>
          <a:prstGeom prst="ellipse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826C7AE8-C66C-4173-9F33-A1B701688D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6792773" y="3963158"/>
            <a:ext cx="4640184" cy="4640184"/>
          </a:xfrm>
          <a:prstGeom prst="ellipse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CC49E0AE-724C-48A2-B5E3-3A83CD6A27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1321834" y="3963498"/>
            <a:ext cx="4642817" cy="4642817"/>
          </a:xfrm>
          <a:prstGeom prst="ellipse">
            <a:avLst/>
          </a:prstGeom>
        </p:spPr>
      </p:pic>
      <p:pic>
        <p:nvPicPr>
          <p:cNvPr id="16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688268" y="8971642"/>
            <a:ext cx="59064" cy="298435"/>
          </a:xfrm>
          <a:prstGeom prst="rect">
            <a:avLst/>
          </a:prstGeom>
        </p:spPr>
      </p:pic>
      <p:pic>
        <p:nvPicPr>
          <p:cNvPr id="17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161968" y="8971641"/>
            <a:ext cx="59064" cy="298435"/>
          </a:xfrm>
          <a:prstGeom prst="rect">
            <a:avLst/>
          </a:prstGeom>
        </p:spPr>
      </p:pic>
      <p:pic>
        <p:nvPicPr>
          <p:cNvPr id="18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3800768" y="8971641"/>
            <a:ext cx="59064" cy="29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0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2006600"/>
            <a:ext cx="762000" cy="12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6200"/>
            <a:ext cx="101600" cy="1043940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965200" y="1104900"/>
            <a:ext cx="42545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2200" b="0" i="0" u="none" strike="noStrike" dirty="0">
                <a:solidFill>
                  <a:srgbClr val="2630A0"/>
                </a:solidFill>
                <a:latin typeface="Pretendard Bold"/>
              </a:rPr>
              <a:t>PRODUCTS PORTFOLIO</a:t>
            </a:r>
          </a:p>
        </p:txBody>
      </p:sp>
      <p:sp>
        <p:nvSpPr>
          <p:cNvPr id="23" name="TextBox 35"/>
          <p:cNvSpPr txBox="1"/>
          <p:nvPr/>
        </p:nvSpPr>
        <p:spPr>
          <a:xfrm>
            <a:off x="954314" y="1663701"/>
            <a:ext cx="4915285" cy="2501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7600" spc="-150" dirty="0"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주요 </a:t>
            </a:r>
            <a:r>
              <a:rPr lang="ko-KR" altLang="en-US" sz="7600" spc="-150" dirty="0" err="1"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제품군</a:t>
            </a:r>
            <a:r>
              <a:rPr lang="ko-KR" altLang="en-US" sz="7600" spc="-150" dirty="0"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 </a:t>
            </a:r>
            <a:endParaRPr lang="ko-KR" sz="7600" b="0" i="0" u="none" strike="noStrike" spc="-150" dirty="0"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58" name="TextBox 17">
            <a:extLst>
              <a:ext uri="{FF2B5EF4-FFF2-40B4-BE49-F238E27FC236}">
                <a16:creationId xmlns:a16="http://schemas.microsoft.com/office/drawing/2014/main" id="{FE9E95A3-320B-4526-A901-D3E07608649C}"/>
              </a:ext>
            </a:extLst>
          </p:cNvPr>
          <p:cNvSpPr txBox="1"/>
          <p:nvPr/>
        </p:nvSpPr>
        <p:spPr>
          <a:xfrm>
            <a:off x="5621627" y="8050483"/>
            <a:ext cx="2679700" cy="342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800" dirty="0" err="1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마스크팩</a:t>
            </a:r>
            <a:r>
              <a:rPr lang="ko-KR" altLang="en-US" sz="2800" dirty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 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2630A0"/>
              </a:solidFill>
              <a:effectLst/>
              <a:uLnTx/>
              <a:uFillTx/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60" name="TextBox 18">
            <a:extLst>
              <a:ext uri="{FF2B5EF4-FFF2-40B4-BE49-F238E27FC236}">
                <a16:creationId xmlns:a16="http://schemas.microsoft.com/office/drawing/2014/main" id="{B622AE50-2A30-4DA7-91EF-950C36B7FC4C}"/>
              </a:ext>
            </a:extLst>
          </p:cNvPr>
          <p:cNvSpPr txBox="1"/>
          <p:nvPr/>
        </p:nvSpPr>
        <p:spPr>
          <a:xfrm>
            <a:off x="5577177" y="8631009"/>
            <a:ext cx="2768600" cy="584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골드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, </a:t>
            </a: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홀로그램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,</a:t>
            </a:r>
            <a:r>
              <a:rPr kumimoji="0" lang="en-US" altLang="ko-KR" sz="2000" b="0" i="0" u="none" strike="noStrike" kern="1200" cap="none" spc="0" normalizeH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 </a:t>
            </a:r>
            <a:r>
              <a:rPr kumimoji="0" lang="ko-KR" alt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로즈골드</a:t>
            </a:r>
            <a:r>
              <a:rPr kumimoji="0" lang="ko-KR" altLang="en-US" sz="2000" b="0" i="0" u="none" strike="noStrike" kern="1200" cap="none" spc="0" normalizeH="0" noProof="0" dirty="0">
                <a:ln>
                  <a:noFill/>
                </a:ln>
                <a:solidFill>
                  <a:srgbClr val="2D2D2D"/>
                </a:solidFill>
                <a:effectLst/>
                <a:uLnTx/>
                <a:uFillTx/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Pretendard Regular" panose="02000503000000020004" pitchFamily="2" charset="-127"/>
              <a:ea typeface="Pretendard Regular" panose="02000503000000020004" pitchFamily="2" charset="-127"/>
              <a:cs typeface="Pretendard Regular" panose="02000503000000020004" pitchFamily="2" charset="-127"/>
            </a:endParaRPr>
          </a:p>
        </p:txBody>
      </p:sp>
      <p:sp>
        <p:nvSpPr>
          <p:cNvPr id="62" name="TextBox 19">
            <a:extLst>
              <a:ext uri="{FF2B5EF4-FFF2-40B4-BE49-F238E27FC236}">
                <a16:creationId xmlns:a16="http://schemas.microsoft.com/office/drawing/2014/main" id="{F20BD8A2-C528-4EA1-A794-8117CAF2813A}"/>
              </a:ext>
            </a:extLst>
          </p:cNvPr>
          <p:cNvSpPr txBox="1"/>
          <p:nvPr/>
        </p:nvSpPr>
        <p:spPr>
          <a:xfrm>
            <a:off x="1710561" y="7991477"/>
            <a:ext cx="2679700" cy="406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800" dirty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스킨케어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630A0"/>
              </a:solidFill>
              <a:effectLst/>
              <a:uLnTx/>
              <a:uFillTx/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63" name="TextBox 20">
            <a:extLst>
              <a:ext uri="{FF2B5EF4-FFF2-40B4-BE49-F238E27FC236}">
                <a16:creationId xmlns:a16="http://schemas.microsoft.com/office/drawing/2014/main" id="{58774AE6-A954-44CB-A562-FC836730C26D}"/>
              </a:ext>
            </a:extLst>
          </p:cNvPr>
          <p:cNvSpPr txBox="1"/>
          <p:nvPr/>
        </p:nvSpPr>
        <p:spPr>
          <a:xfrm>
            <a:off x="1666111" y="8694509"/>
            <a:ext cx="2768600" cy="520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000" dirty="0">
                <a:solidFill>
                  <a:srgbClr val="2D2D2D"/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토너</a:t>
            </a:r>
            <a:r>
              <a:rPr lang="en-US" altLang="ko-KR" sz="2000" dirty="0">
                <a:solidFill>
                  <a:srgbClr val="2D2D2D"/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, </a:t>
            </a:r>
            <a:r>
              <a:rPr lang="ko-KR" altLang="en-US" sz="2000" dirty="0" err="1">
                <a:solidFill>
                  <a:srgbClr val="2D2D2D"/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에멀젼</a:t>
            </a:r>
            <a:r>
              <a:rPr lang="en-US" altLang="ko-KR" sz="2000" dirty="0">
                <a:solidFill>
                  <a:srgbClr val="2D2D2D"/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, </a:t>
            </a:r>
            <a:r>
              <a:rPr lang="ko-KR" altLang="en-US" sz="2000" dirty="0" err="1">
                <a:solidFill>
                  <a:srgbClr val="2D2D2D"/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세럼</a:t>
            </a:r>
            <a:r>
              <a:rPr lang="en-US" altLang="ko-KR" sz="2000" dirty="0" smtClean="0">
                <a:solidFill>
                  <a:srgbClr val="2D2D2D"/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000" dirty="0" smtClean="0">
                <a:solidFill>
                  <a:srgbClr val="2D2D2D"/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크림</a:t>
            </a:r>
            <a:r>
              <a:rPr lang="en-US" altLang="ko-KR" sz="2000" dirty="0">
                <a:solidFill>
                  <a:srgbClr val="2D2D2D"/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, </a:t>
            </a:r>
            <a:r>
              <a:rPr lang="ko-KR" altLang="en-US" sz="2000" dirty="0" err="1">
                <a:solidFill>
                  <a:srgbClr val="2D2D2D"/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미스트</a:t>
            </a:r>
            <a:r>
              <a:rPr lang="ko-KR" altLang="en-US" sz="2000" dirty="0">
                <a:solidFill>
                  <a:srgbClr val="2D2D2D"/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 등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Pretendard Regular" panose="02000503000000020004" pitchFamily="2" charset="-127"/>
              <a:ea typeface="Pretendard Regular" panose="02000503000000020004" pitchFamily="2" charset="-127"/>
              <a:cs typeface="Pretendard Regular" panose="02000503000000020004" pitchFamily="2" charset="-127"/>
            </a:endParaRPr>
          </a:p>
        </p:txBody>
      </p:sp>
      <p:sp>
        <p:nvSpPr>
          <p:cNvPr id="64" name="TextBox 21">
            <a:extLst>
              <a:ext uri="{FF2B5EF4-FFF2-40B4-BE49-F238E27FC236}">
                <a16:creationId xmlns:a16="http://schemas.microsoft.com/office/drawing/2014/main" id="{3BC4AC60-CBB5-438C-AAE3-45DF244566DE}"/>
              </a:ext>
            </a:extLst>
          </p:cNvPr>
          <p:cNvSpPr txBox="1"/>
          <p:nvPr/>
        </p:nvSpPr>
        <p:spPr>
          <a:xfrm>
            <a:off x="9648309" y="7991477"/>
            <a:ext cx="2679700" cy="342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800" dirty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클렌징 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630A0"/>
              </a:solidFill>
              <a:effectLst/>
              <a:uLnTx/>
              <a:uFillTx/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65" name="TextBox 22">
            <a:extLst>
              <a:ext uri="{FF2B5EF4-FFF2-40B4-BE49-F238E27FC236}">
                <a16:creationId xmlns:a16="http://schemas.microsoft.com/office/drawing/2014/main" id="{CE3202DA-A8C6-4D66-9B82-D1D5D5044464}"/>
              </a:ext>
            </a:extLst>
          </p:cNvPr>
          <p:cNvSpPr txBox="1"/>
          <p:nvPr/>
        </p:nvSpPr>
        <p:spPr>
          <a:xfrm>
            <a:off x="9603859" y="8631009"/>
            <a:ext cx="2768600" cy="596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000" dirty="0" err="1">
                <a:solidFill>
                  <a:srgbClr val="2D2D2D"/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클렌징워터</a:t>
            </a:r>
            <a:r>
              <a:rPr lang="en-US" altLang="ko-KR" sz="2000" dirty="0" smtClean="0">
                <a:solidFill>
                  <a:srgbClr val="2D2D2D"/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000" dirty="0" err="1" smtClean="0">
                <a:solidFill>
                  <a:srgbClr val="2D2D2D"/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클렌징폼</a:t>
            </a:r>
            <a:r>
              <a:rPr lang="en-US" altLang="ko-KR" sz="2000" dirty="0">
                <a:solidFill>
                  <a:srgbClr val="2D2D2D"/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, </a:t>
            </a:r>
            <a:r>
              <a:rPr lang="ko-KR" altLang="en-US" sz="2000" dirty="0" err="1">
                <a:solidFill>
                  <a:srgbClr val="2D2D2D"/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필오프</a:t>
            </a:r>
            <a:r>
              <a:rPr lang="ko-KR" altLang="en-US" sz="2000" dirty="0">
                <a:solidFill>
                  <a:srgbClr val="2D2D2D"/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 등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Pretendard Regular" panose="02000503000000020004" pitchFamily="2" charset="-127"/>
              <a:ea typeface="Pretendard Regular" panose="02000503000000020004" pitchFamily="2" charset="-127"/>
              <a:cs typeface="Pretendard Regular" panose="02000503000000020004" pitchFamily="2" charset="-127"/>
            </a:endParaRPr>
          </a:p>
        </p:txBody>
      </p:sp>
      <p:sp>
        <p:nvSpPr>
          <p:cNvPr id="66" name="TextBox 23">
            <a:extLst>
              <a:ext uri="{FF2B5EF4-FFF2-40B4-BE49-F238E27FC236}">
                <a16:creationId xmlns:a16="http://schemas.microsoft.com/office/drawing/2014/main" id="{74230253-91CC-472B-A458-06EDB1E9E567}"/>
              </a:ext>
            </a:extLst>
          </p:cNvPr>
          <p:cNvSpPr txBox="1"/>
          <p:nvPr/>
        </p:nvSpPr>
        <p:spPr>
          <a:xfrm>
            <a:off x="13727755" y="8023227"/>
            <a:ext cx="2679700" cy="342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16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630A0"/>
                </a:solidFill>
                <a:effectLst/>
                <a:uLnTx/>
                <a:uFillTx/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화장품 세트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630A0"/>
              </a:solidFill>
              <a:effectLst/>
              <a:uLnTx/>
              <a:uFillTx/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2485261" y="3915048"/>
            <a:ext cx="1130300" cy="748422"/>
            <a:chOff x="2549787" y="3915048"/>
            <a:chExt cx="1130300" cy="748422"/>
          </a:xfrm>
        </p:grpSpPr>
        <p:sp>
          <p:nvSpPr>
            <p:cNvPr id="2" name="타원 1"/>
            <p:cNvSpPr/>
            <p:nvPr/>
          </p:nvSpPr>
          <p:spPr>
            <a:xfrm>
              <a:off x="2740726" y="3915048"/>
              <a:ext cx="748422" cy="748422"/>
            </a:xfrm>
            <a:prstGeom prst="ellipse">
              <a:avLst/>
            </a:prstGeom>
            <a:solidFill>
              <a:srgbClr val="26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endParaRPr>
            </a:p>
          </p:txBody>
        </p:sp>
        <p:sp>
          <p:nvSpPr>
            <p:cNvPr id="70" name="TextBox 25">
              <a:extLst>
                <a:ext uri="{FF2B5EF4-FFF2-40B4-BE49-F238E27FC236}">
                  <a16:creationId xmlns:a16="http://schemas.microsoft.com/office/drawing/2014/main" id="{3CDA63C8-9C2B-469E-8ACA-CCB588C4D507}"/>
                </a:ext>
              </a:extLst>
            </p:cNvPr>
            <p:cNvSpPr txBox="1"/>
            <p:nvPr/>
          </p:nvSpPr>
          <p:spPr>
            <a:xfrm>
              <a:off x="2549787" y="4101365"/>
              <a:ext cx="1130300" cy="3556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u="none" strike="noStrike" kern="1200" cap="none" spc="-1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etendard ExtraBold" panose="02000903000000020004" pitchFamily="2" charset="-127"/>
                  <a:ea typeface="Pretendard ExtraBold" panose="02000903000000020004" pitchFamily="2" charset="-127"/>
                  <a:cs typeface="Pretendard ExtraBold" panose="02000903000000020004" pitchFamily="2" charset="-127"/>
                </a:rPr>
                <a:t>1</a:t>
              </a:r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6396327" y="3915048"/>
            <a:ext cx="1130300" cy="748422"/>
            <a:chOff x="6654800" y="3915048"/>
            <a:chExt cx="1130300" cy="748422"/>
          </a:xfrm>
        </p:grpSpPr>
        <p:sp>
          <p:nvSpPr>
            <p:cNvPr id="40" name="타원 39"/>
            <p:cNvSpPr/>
            <p:nvPr/>
          </p:nvSpPr>
          <p:spPr>
            <a:xfrm>
              <a:off x="6845739" y="3915048"/>
              <a:ext cx="748422" cy="748422"/>
            </a:xfrm>
            <a:prstGeom prst="ellipse">
              <a:avLst/>
            </a:prstGeom>
            <a:solidFill>
              <a:srgbClr val="26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endParaRPr>
            </a:p>
          </p:txBody>
        </p:sp>
        <p:sp>
          <p:nvSpPr>
            <p:cNvPr id="72" name="TextBox 26">
              <a:extLst>
                <a:ext uri="{FF2B5EF4-FFF2-40B4-BE49-F238E27FC236}">
                  <a16:creationId xmlns:a16="http://schemas.microsoft.com/office/drawing/2014/main" id="{0474142A-CBC6-4CAE-881A-23859B9F3E23}"/>
                </a:ext>
              </a:extLst>
            </p:cNvPr>
            <p:cNvSpPr txBox="1"/>
            <p:nvPr/>
          </p:nvSpPr>
          <p:spPr>
            <a:xfrm>
              <a:off x="6654800" y="4101365"/>
              <a:ext cx="1130300" cy="3556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u="none" strike="noStrike" kern="1200" cap="none" spc="-1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etendard ExtraBold" panose="02000903000000020004" pitchFamily="2" charset="-127"/>
                  <a:ea typeface="Pretendard ExtraBold" panose="02000903000000020004" pitchFamily="2" charset="-127"/>
                  <a:cs typeface="Pretendard ExtraBold" panose="02000903000000020004" pitchFamily="2" charset="-127"/>
                </a:rPr>
                <a:t>2</a:t>
              </a: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10423009" y="3915048"/>
            <a:ext cx="1130300" cy="748422"/>
            <a:chOff x="10655300" y="3915048"/>
            <a:chExt cx="1130300" cy="748422"/>
          </a:xfrm>
        </p:grpSpPr>
        <p:sp>
          <p:nvSpPr>
            <p:cNvPr id="41" name="타원 40"/>
            <p:cNvSpPr/>
            <p:nvPr/>
          </p:nvSpPr>
          <p:spPr>
            <a:xfrm>
              <a:off x="10846899" y="3915048"/>
              <a:ext cx="748422" cy="748422"/>
            </a:xfrm>
            <a:prstGeom prst="ellipse">
              <a:avLst/>
            </a:prstGeom>
            <a:solidFill>
              <a:srgbClr val="26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endParaRPr>
            </a:p>
          </p:txBody>
        </p:sp>
        <p:sp>
          <p:nvSpPr>
            <p:cNvPr id="74" name="TextBox 27">
              <a:extLst>
                <a:ext uri="{FF2B5EF4-FFF2-40B4-BE49-F238E27FC236}">
                  <a16:creationId xmlns:a16="http://schemas.microsoft.com/office/drawing/2014/main" id="{AA5E4244-0183-4247-A973-6CDD101DA4A2}"/>
                </a:ext>
              </a:extLst>
            </p:cNvPr>
            <p:cNvSpPr txBox="1"/>
            <p:nvPr/>
          </p:nvSpPr>
          <p:spPr>
            <a:xfrm>
              <a:off x="10655300" y="4101365"/>
              <a:ext cx="1130300" cy="3556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u="none" strike="noStrike" kern="1200" cap="none" spc="-1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etendard ExtraBold" panose="02000903000000020004" pitchFamily="2" charset="-127"/>
                  <a:ea typeface="Pretendard ExtraBold" panose="02000903000000020004" pitchFamily="2" charset="-127"/>
                  <a:cs typeface="Pretendard ExtraBold" panose="02000903000000020004" pitchFamily="2" charset="-127"/>
                </a:rPr>
                <a:t>3</a:t>
              </a: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14502455" y="3915048"/>
            <a:ext cx="1130300" cy="748422"/>
            <a:chOff x="14607913" y="3915048"/>
            <a:chExt cx="1130300" cy="748422"/>
          </a:xfrm>
        </p:grpSpPr>
        <p:sp>
          <p:nvSpPr>
            <p:cNvPr id="42" name="타원 41"/>
            <p:cNvSpPr/>
            <p:nvPr/>
          </p:nvSpPr>
          <p:spPr>
            <a:xfrm>
              <a:off x="14798852" y="3915048"/>
              <a:ext cx="748422" cy="748422"/>
            </a:xfrm>
            <a:prstGeom prst="ellipse">
              <a:avLst/>
            </a:prstGeom>
            <a:solidFill>
              <a:srgbClr val="26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endParaRPr>
            </a:p>
          </p:txBody>
        </p:sp>
        <p:sp>
          <p:nvSpPr>
            <p:cNvPr id="76" name="TextBox 28">
              <a:extLst>
                <a:ext uri="{FF2B5EF4-FFF2-40B4-BE49-F238E27FC236}">
                  <a16:creationId xmlns:a16="http://schemas.microsoft.com/office/drawing/2014/main" id="{567EC994-3F4B-4313-98B4-5B90FDC065FB}"/>
                </a:ext>
              </a:extLst>
            </p:cNvPr>
            <p:cNvSpPr txBox="1"/>
            <p:nvPr/>
          </p:nvSpPr>
          <p:spPr>
            <a:xfrm>
              <a:off x="14607913" y="4101365"/>
              <a:ext cx="1130300" cy="3556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9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u="none" strike="noStrike" kern="1200" cap="none" spc="-1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retendard ExtraBold" panose="02000903000000020004" pitchFamily="2" charset="-127"/>
                  <a:ea typeface="Pretendard ExtraBold" panose="02000903000000020004" pitchFamily="2" charset="-127"/>
                  <a:cs typeface="Pretendard ExtraBold" panose="02000903000000020004" pitchFamily="2" charset="-127"/>
                </a:rPr>
                <a:t>4</a:t>
              </a: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9476307" y="4853065"/>
            <a:ext cx="3023704" cy="3138412"/>
            <a:chOff x="9651777" y="4711524"/>
            <a:chExt cx="3023704" cy="3138412"/>
          </a:xfrm>
        </p:grpSpPr>
        <p:pic>
          <p:nvPicPr>
            <p:cNvPr id="90" name="그림 89">
              <a:extLst>
                <a:ext uri="{FF2B5EF4-FFF2-40B4-BE49-F238E27FC236}">
                  <a16:creationId xmlns:a16="http://schemas.microsoft.com/office/drawing/2014/main" id="{41383D7B-D78C-4B29-8269-7666FB31E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7600" y1="37000" x2="49600" y2="68400"/>
                          <a14:foregroundMark x1="49600" y1="68400" x2="51200" y2="72200"/>
                          <a14:foregroundMark x1="59000" y1="40600" x2="59000" y2="52800"/>
                          <a14:foregroundMark x1="53800" y1="34400" x2="47600" y2="33400"/>
                          <a14:foregroundMark x1="57200" y1="37000" x2="58200" y2="55400"/>
                          <a14:foregroundMark x1="60800" y1="70400" x2="52000" y2="41400"/>
                          <a14:foregroundMark x1="42200" y1="46600" x2="42200" y2="46600"/>
                          <a14:foregroundMark x1="45000" y1="73200" x2="45000" y2="73200"/>
                          <a14:foregroundMark x1="43200" y1="69600" x2="43200" y2="69600"/>
                          <a14:foregroundMark x1="41400" y1="63400" x2="41400" y2="63400"/>
                          <a14:foregroundMark x1="41400" y1="48400" x2="41400" y2="48400"/>
                          <a14:foregroundMark x1="61600" y1="49400" x2="61600" y2="49400"/>
                          <a14:foregroundMark x1="60800" y1="35200" x2="60800" y2="35200"/>
                          <a14:foregroundMark x1="39600" y1="42200" x2="39600" y2="42200"/>
                          <a14:foregroundMark x1="42200" y1="42200" x2="42200" y2="42200"/>
                          <a14:foregroundMark x1="41400" y1="45000" x2="41400" y2="45000"/>
                          <a14:foregroundMark x1="41400" y1="59000" x2="41400" y2="62600"/>
                          <a14:foregroundMark x1="40600" y1="67000" x2="40600" y2="67000"/>
                          <a14:foregroundMark x1="40600" y1="41400" x2="40600" y2="36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62140" y="5114405"/>
              <a:ext cx="1613341" cy="1613341"/>
            </a:xfrm>
            <a:prstGeom prst="rect">
              <a:avLst/>
            </a:prstGeom>
          </p:spPr>
        </p:pic>
        <p:pic>
          <p:nvPicPr>
            <p:cNvPr id="91" name="그림 90">
              <a:extLst>
                <a:ext uri="{FF2B5EF4-FFF2-40B4-BE49-F238E27FC236}">
                  <a16:creationId xmlns:a16="http://schemas.microsoft.com/office/drawing/2014/main" id="{A17BFBFF-B1D3-416B-8D9A-C442D98B7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59490" y1="42776" x2="59490" y2="42776"/>
                          <a14:foregroundMark x1="60340" y1="39377" x2="60340" y2="39377"/>
                          <a14:foregroundMark x1="62323" y1="36544" x2="62323" y2="36544"/>
                          <a14:foregroundMark x1="60057" y1="32011" x2="60057" y2="32011"/>
                          <a14:foregroundMark x1="55241" y1="29745" x2="55241" y2="29745"/>
                          <a14:foregroundMark x1="51558" y1="30028" x2="50708" y2="30312"/>
                          <a14:foregroundMark x1="45326" y1="30878" x2="45326" y2="30878"/>
                          <a14:foregroundMark x1="40227" y1="33994" x2="40227" y2="34561"/>
                          <a14:foregroundMark x1="50708" y1="33994" x2="50708" y2="33994"/>
                          <a14:foregroundMark x1="49008" y1="45892" x2="49008" y2="45892"/>
                          <a14:foregroundMark x1="40793" y1="41360" x2="48159" y2="40227"/>
                          <a14:foregroundMark x1="48159" y1="40227" x2="58074" y2="41360"/>
                          <a14:foregroundMark x1="58074" y1="41360" x2="60057" y2="45892"/>
                          <a14:foregroundMark x1="60057" y1="45892" x2="58924" y2="54108"/>
                          <a14:foregroundMark x1="58924" y1="54108" x2="58074" y2="55807"/>
                          <a14:foregroundMark x1="57224" y1="33428" x2="39377" y2="32578"/>
                          <a14:foregroundMark x1="39377" y1="37960" x2="39377" y2="37960"/>
                          <a14:foregroundMark x1="45326" y1="38810" x2="49575" y2="37960"/>
                          <a14:foregroundMark x1="56091" y1="31161" x2="58924" y2="32295"/>
                          <a14:foregroundMark x1="59773" y1="35411" x2="62040" y2="34844"/>
                          <a14:foregroundMark x1="53824" y1="35977" x2="53824" y2="35977"/>
                          <a14:foregroundMark x1="50142" y1="35977" x2="50142" y2="35977"/>
                          <a14:foregroundMark x1="50708" y1="39093" x2="50708" y2="39093"/>
                          <a14:foregroundMark x1="39377" y1="41360" x2="39943" y2="45042"/>
                          <a14:foregroundMark x1="39660" y1="50992" x2="39660" y2="52691"/>
                          <a14:foregroundMark x1="40793" y1="61756" x2="40793" y2="61756"/>
                          <a14:foregroundMark x1="40227" y1="58074" x2="40227" y2="58074"/>
                          <a14:foregroundMark x1="39943" y1="56941" x2="40793" y2="57507"/>
                          <a14:foregroundMark x1="41926" y1="61190" x2="43059" y2="61473"/>
                          <a14:foregroundMark x1="43343" y1="60057" x2="46459" y2="59207"/>
                          <a14:foregroundMark x1="48442" y1="63173" x2="52408" y2="60907"/>
                          <a14:foregroundMark x1="55524" y1="57507" x2="59207" y2="57224"/>
                          <a14:foregroundMark x1="53541" y1="49292" x2="52975" y2="50425"/>
                          <a14:foregroundMark x1="54674" y1="47875" x2="54674" y2="47875"/>
                          <a14:foregroundMark x1="54958" y1="54391" x2="54958" y2="54391"/>
                          <a14:foregroundMark x1="58924" y1="66006" x2="54108" y2="67139"/>
                          <a14:foregroundMark x1="44759" y1="67139" x2="44759" y2="671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1777" y="5135423"/>
              <a:ext cx="1613340" cy="1613340"/>
            </a:xfrm>
            <a:prstGeom prst="rect">
              <a:avLst/>
            </a:prstGeom>
          </p:spPr>
        </p:pic>
        <p:pic>
          <p:nvPicPr>
            <p:cNvPr id="78" name="그림 77">
              <a:extLst>
                <a:ext uri="{FF2B5EF4-FFF2-40B4-BE49-F238E27FC236}">
                  <a16:creationId xmlns:a16="http://schemas.microsoft.com/office/drawing/2014/main" id="{6324DB40-1A2D-4C5A-8F72-949DD7E72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3615" y="4711524"/>
              <a:ext cx="1182109" cy="1773164"/>
            </a:xfrm>
            <a:prstGeom prst="rect">
              <a:avLst/>
            </a:prstGeom>
          </p:spPr>
        </p:pic>
        <p:pic>
          <p:nvPicPr>
            <p:cNvPr id="81" name="그림 80">
              <a:extLst>
                <a:ext uri="{FF2B5EF4-FFF2-40B4-BE49-F238E27FC236}">
                  <a16:creationId xmlns:a16="http://schemas.microsoft.com/office/drawing/2014/main" id="{EABEECE9-4E8D-4EBA-BB38-5A82202C3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50169" y1="83937" x2="50169" y2="83937"/>
                          <a14:foregroundMark x1="50169" y1="85973" x2="50169" y2="85973"/>
                          <a14:foregroundMark x1="61017" y1="85973" x2="61017" y2="859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5145" y="5900059"/>
              <a:ext cx="1224609" cy="1836914"/>
            </a:xfrm>
            <a:prstGeom prst="rect">
              <a:avLst/>
            </a:prstGeom>
          </p:spPr>
        </p:pic>
        <p:pic>
          <p:nvPicPr>
            <p:cNvPr id="77" name="그림 76">
              <a:extLst>
                <a:ext uri="{FF2B5EF4-FFF2-40B4-BE49-F238E27FC236}">
                  <a16:creationId xmlns:a16="http://schemas.microsoft.com/office/drawing/2014/main" id="{CE0B2DFD-E2C0-4354-BE5E-238CC6A22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2279" y="5921076"/>
              <a:ext cx="1285906" cy="1928860"/>
            </a:xfrm>
            <a:prstGeom prst="rect">
              <a:avLst/>
            </a:prstGeom>
          </p:spPr>
        </p:pic>
      </p:grpSp>
      <p:grpSp>
        <p:nvGrpSpPr>
          <p:cNvPr id="13" name="그룹 12"/>
          <p:cNvGrpSpPr/>
          <p:nvPr/>
        </p:nvGrpSpPr>
        <p:grpSpPr>
          <a:xfrm>
            <a:off x="5537625" y="4519257"/>
            <a:ext cx="2847705" cy="3586150"/>
            <a:chOff x="5562600" y="4341586"/>
            <a:chExt cx="2991118" cy="3766752"/>
          </a:xfrm>
        </p:grpSpPr>
        <p:pic>
          <p:nvPicPr>
            <p:cNvPr id="85" name="그림 84">
              <a:extLst>
                <a:ext uri="{FF2B5EF4-FFF2-40B4-BE49-F238E27FC236}">
                  <a16:creationId xmlns:a16="http://schemas.microsoft.com/office/drawing/2014/main" id="{BB3DC5BE-DA13-419F-AD22-40EA3C43F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5992586"/>
              <a:ext cx="1771650" cy="1181100"/>
            </a:xfrm>
            <a:prstGeom prst="rect">
              <a:avLst/>
            </a:prstGeom>
          </p:spPr>
        </p:pic>
        <p:pic>
          <p:nvPicPr>
            <p:cNvPr id="92" name="그림 91">
              <a:extLst>
                <a:ext uri="{FF2B5EF4-FFF2-40B4-BE49-F238E27FC236}">
                  <a16:creationId xmlns:a16="http://schemas.microsoft.com/office/drawing/2014/main" id="{9AC5AE47-B9EF-43E0-9835-CCCC0F65D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200" y="4341586"/>
              <a:ext cx="2762518" cy="1841500"/>
            </a:xfrm>
            <a:prstGeom prst="rect">
              <a:avLst/>
            </a:prstGeom>
          </p:spPr>
        </p:pic>
        <p:pic>
          <p:nvPicPr>
            <p:cNvPr id="93" name="그림 92">
              <a:extLst>
                <a:ext uri="{FF2B5EF4-FFF2-40B4-BE49-F238E27FC236}">
                  <a16:creationId xmlns:a16="http://schemas.microsoft.com/office/drawing/2014/main" id="{0A87DBBA-A3E6-4490-BB43-3AB5188B2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3222" y="6411686"/>
              <a:ext cx="2544978" cy="1696652"/>
            </a:xfrm>
            <a:prstGeom prst="rect">
              <a:avLst/>
            </a:prstGeom>
          </p:spPr>
        </p:pic>
        <p:pic>
          <p:nvPicPr>
            <p:cNvPr id="95" name="그림 94">
              <a:extLst>
                <a:ext uri="{FF2B5EF4-FFF2-40B4-BE49-F238E27FC236}">
                  <a16:creationId xmlns:a16="http://schemas.microsoft.com/office/drawing/2014/main" id="{C9B993A5-4DEB-44BC-9F6B-B6327B7AD8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>
                          <a14:foregroundMark x1="34302" y1="51660" x2="34302" y2="51660"/>
                          <a14:foregroundMark x1="36929" y1="46058" x2="36929" y2="46058"/>
                          <a14:foregroundMark x1="39834" y1="40249" x2="39834" y2="40249"/>
                          <a14:foregroundMark x1="39834" y1="44813" x2="39834" y2="44813"/>
                          <a14:foregroundMark x1="37898" y1="43361" x2="37898" y2="43361"/>
                          <a14:foregroundMark x1="35685" y1="43361" x2="35131" y2="43361"/>
                          <a14:foregroundMark x1="32365" y1="46473" x2="32365" y2="47095"/>
                          <a14:foregroundMark x1="33333" y1="50622" x2="33333" y2="51037"/>
                          <a14:foregroundMark x1="39834" y1="53320" x2="39834" y2="53320"/>
                          <a14:foregroundMark x1="42324" y1="38382" x2="42324" y2="38382"/>
                          <a14:foregroundMark x1="42047" y1="37967" x2="42047" y2="37967"/>
                          <a14:foregroundMark x1="45920" y1="37137" x2="45920" y2="37137"/>
                          <a14:foregroundMark x1="45781" y1="34647" x2="45781" y2="34647"/>
                          <a14:foregroundMark x1="32089" y1="38382" x2="32089" y2="38382"/>
                          <a14:foregroundMark x1="29461" y1="39212" x2="29461" y2="39212"/>
                          <a14:foregroundMark x1="30705" y1="43568" x2="30705" y2="43776"/>
                          <a14:foregroundMark x1="30705" y1="46266" x2="30705" y2="46266"/>
                          <a14:foregroundMark x1="31397" y1="42116" x2="31397" y2="42116"/>
                          <a14:foregroundMark x1="35823" y1="40041" x2="35823" y2="40041"/>
                          <a14:foregroundMark x1="41079" y1="35685" x2="41079" y2="35685"/>
                          <a14:foregroundMark x1="44260" y1="35685" x2="44260" y2="35685"/>
                          <a14:foregroundMark x1="44537" y1="34855" x2="44537" y2="34855"/>
                          <a14:foregroundMark x1="55187" y1="37552" x2="55187" y2="37552"/>
                          <a14:foregroundMark x1="53665" y1="45851" x2="53665" y2="45851"/>
                          <a14:foregroundMark x1="62932" y1="47303" x2="62932" y2="47303"/>
                          <a14:foregroundMark x1="60166" y1="39627" x2="60166" y2="39627"/>
                          <a14:foregroundMark x1="56708" y1="43154" x2="56708" y2="44191"/>
                          <a14:foregroundMark x1="56708" y1="47718" x2="56708" y2="47718"/>
                          <a14:foregroundMark x1="58091" y1="40664" x2="58091" y2="40664"/>
                          <a14:foregroundMark x1="60581" y1="42324" x2="60719" y2="42739"/>
                          <a14:foregroundMark x1="59059" y1="50622" x2="58645" y2="50830"/>
                          <a14:foregroundMark x1="65698" y1="43568" x2="65698" y2="43568"/>
                          <a14:foregroundMark x1="66113" y1="41494" x2="66113" y2="41494"/>
                          <a14:foregroundMark x1="66113" y1="46058" x2="66113" y2="46058"/>
                          <a14:foregroundMark x1="67358" y1="53527" x2="67358" y2="53527"/>
                          <a14:foregroundMark x1="64315" y1="53320" x2="64315" y2="53320"/>
                          <a14:foregroundMark x1="65422" y1="62863" x2="65422" y2="62863"/>
                          <a14:foregroundMark x1="61134" y1="68880" x2="61134" y2="68880"/>
                          <a14:foregroundMark x1="64592" y1="69917" x2="64592" y2="69917"/>
                          <a14:foregroundMark x1="62379" y1="70124" x2="62379" y2="70124"/>
                          <a14:foregroundMark x1="63347" y1="63693" x2="63347" y2="63693"/>
                          <a14:foregroundMark x1="68741" y1="75104" x2="68741" y2="75104"/>
                          <a14:foregroundMark x1="67358" y1="80705" x2="67358" y2="81120"/>
                          <a14:foregroundMark x1="67220" y1="84647" x2="67220" y2="84647"/>
                          <a14:foregroundMark x1="68188" y1="84232" x2="68188" y2="83817"/>
                          <a14:foregroundMark x1="70263" y1="81950" x2="70263" y2="81950"/>
                          <a14:foregroundMark x1="71646" y1="78423" x2="71646" y2="78423"/>
                          <a14:foregroundMark x1="73997" y1="75519" x2="73997" y2="75519"/>
                          <a14:foregroundMark x1="76072" y1="72199" x2="76072" y2="72199"/>
                          <a14:foregroundMark x1="78008" y1="68672" x2="78008" y2="68672"/>
                          <a14:foregroundMark x1="80913" y1="64523" x2="80913" y2="64523"/>
                          <a14:foregroundMark x1="82296" y1="60166" x2="82573" y2="59544"/>
                          <a14:foregroundMark x1="83956" y1="57054" x2="83956" y2="57054"/>
                          <a14:foregroundMark x1="79806" y1="51660" x2="79391" y2="51245"/>
                          <a14:foregroundMark x1="75242" y1="48548" x2="75242" y2="48548"/>
                          <a14:foregroundMark x1="72199" y1="45851" x2="72199" y2="45851"/>
                          <a14:foregroundMark x1="71369" y1="44813" x2="71369" y2="44813"/>
                          <a14:foregroundMark x1="67220" y1="39834" x2="67220" y2="39834"/>
                          <a14:foregroundMark x1="68050" y1="39004" x2="68050" y2="39004"/>
                          <a14:foregroundMark x1="64592" y1="37759" x2="64592" y2="37759"/>
                          <a14:foregroundMark x1="59751" y1="37552" x2="59751" y2="37552"/>
                          <a14:foregroundMark x1="53942" y1="35477" x2="53942" y2="35477"/>
                          <a14:foregroundMark x1="49239" y1="33402" x2="49239" y2="33402"/>
                          <a14:foregroundMark x1="19502" y1="46266" x2="19502" y2="46266"/>
                          <a14:foregroundMark x1="20194" y1="48133" x2="19917" y2="48755"/>
                          <a14:foregroundMark x1="18811" y1="58921" x2="19917" y2="60581"/>
                          <a14:foregroundMark x1="25450" y1="69295" x2="26279" y2="70332"/>
                          <a14:foregroundMark x1="30844" y1="72199" x2="30844" y2="72199"/>
                          <a14:foregroundMark x1="31535" y1="74689" x2="32365" y2="75311"/>
                          <a14:foregroundMark x1="34855" y1="76763" x2="34855" y2="76763"/>
                          <a14:foregroundMark x1="38728" y1="76971" x2="38728" y2="76971"/>
                          <a14:foregroundMark x1="30429" y1="67012" x2="30429" y2="67012"/>
                          <a14:foregroundMark x1="29046" y1="64523" x2="29046" y2="64523"/>
                          <a14:foregroundMark x1="32780" y1="73859" x2="32780" y2="73859"/>
                          <a14:foregroundMark x1="36515" y1="80705" x2="36515" y2="80705"/>
                          <a14:foregroundMark x1="26694" y1="74481" x2="26694" y2="74481"/>
                          <a14:foregroundMark x1="33195" y1="79046" x2="33195" y2="79046"/>
                          <a14:foregroundMark x1="30705" y1="76556" x2="30705" y2="76556"/>
                          <a14:foregroundMark x1="34993" y1="80083" x2="34993" y2="80083"/>
                          <a14:foregroundMark x1="28216" y1="75311" x2="28216" y2="75311"/>
                          <a14:foregroundMark x1="24896" y1="72199" x2="24896" y2="72199"/>
                          <a14:foregroundMark x1="23237" y1="71162" x2="23237" y2="71162"/>
                          <a14:foregroundMark x1="22268" y1="69295" x2="22268" y2="69295"/>
                          <a14:foregroundMark x1="21024" y1="69295" x2="21024" y2="69295"/>
                          <a14:foregroundMark x1="19640" y1="67842" x2="19640" y2="67842"/>
                          <a14:foregroundMark x1="16736" y1="66598" x2="16736" y2="66598"/>
                          <a14:foregroundMark x1="12448" y1="62448" x2="12448" y2="62448"/>
                          <a14:foregroundMark x1="12310" y1="63485" x2="12310" y2="63485"/>
                          <a14:foregroundMark x1="15076" y1="65560" x2="15076" y2="65560"/>
                          <a14:foregroundMark x1="15076" y1="63900" x2="15076" y2="63900"/>
                          <a14:foregroundMark x1="13278" y1="59129" x2="13278" y2="59129"/>
                          <a14:foregroundMark x1="16598" y1="54979" x2="16598" y2="54979"/>
                          <a14:foregroundMark x1="22407" y1="54979" x2="22407" y2="54979"/>
                          <a14:foregroundMark x1="22822" y1="52282" x2="22822" y2="52282"/>
                          <a14:foregroundMark x1="21162" y1="43776" x2="21162" y2="43776"/>
                          <a14:foregroundMark x1="12033" y1="62241" x2="12033" y2="62241"/>
                          <a14:foregroundMark x1="63762" y1="81120" x2="63762" y2="81120"/>
                          <a14:foregroundMark x1="58091" y1="72822" x2="58091" y2="72822"/>
                          <a14:foregroundMark x1="57538" y1="64730" x2="57538" y2="64730"/>
                          <a14:foregroundMark x1="57953" y1="62863" x2="57953" y2="62863"/>
                          <a14:foregroundMark x1="61272" y1="61618" x2="61272" y2="61618"/>
                          <a14:foregroundMark x1="62656" y1="57884" x2="62656" y2="57884"/>
                          <a14:foregroundMark x1="66943" y1="65560" x2="66943" y2="65560"/>
                          <a14:foregroundMark x1="71093" y1="70539" x2="71093" y2="70539"/>
                          <a14:foregroundMark x1="72752" y1="68672" x2="72752" y2="68672"/>
                          <a14:foregroundMark x1="54772" y1="66598" x2="54772" y2="66598"/>
                          <a14:foregroundMark x1="53665" y1="70539" x2="53665" y2="70539"/>
                          <a14:foregroundMark x1="60581" y1="79461" x2="60581" y2="79461"/>
                          <a14:foregroundMark x1="64315" y1="83817" x2="64315" y2="83817"/>
                          <a14:foregroundMark x1="58368" y1="76556" x2="58368" y2="76556"/>
                          <a14:foregroundMark x1="62656" y1="81743" x2="62656" y2="81743"/>
                          <a14:foregroundMark x1="65698" y1="86100" x2="65698" y2="86100"/>
                          <a14:foregroundMark x1="66943" y1="85892" x2="66943" y2="85892"/>
                          <a14:foregroundMark x1="69156" y1="82988" x2="69156" y2="82988"/>
                          <a14:foregroundMark x1="71231" y1="80290" x2="71231" y2="80290"/>
                          <a14:foregroundMark x1="73029" y1="76971" x2="73029" y2="76971"/>
                          <a14:foregroundMark x1="75657" y1="73859" x2="75657" y2="73859"/>
                          <a14:foregroundMark x1="71646" y1="73651" x2="71646" y2="73651"/>
                          <a14:foregroundMark x1="78285" y1="67842" x2="78285" y2="67842"/>
                          <a14:foregroundMark x1="79945" y1="65975" x2="79945" y2="65975"/>
                          <a14:foregroundMark x1="82988" y1="62448" x2="82988" y2="62448"/>
                          <a14:foregroundMark x1="84786" y1="59129" x2="84786" y2="59129"/>
                          <a14:foregroundMark x1="85201" y1="56846" x2="85201" y2="56846"/>
                          <a14:foregroundMark x1="82849" y1="54979" x2="82849" y2="54979"/>
                          <a14:foregroundMark x1="84509" y1="56224" x2="84509" y2="56224"/>
                          <a14:foregroundMark x1="83679" y1="55602" x2="83679" y2="55602"/>
                          <a14:foregroundMark x1="83541" y1="54979" x2="83541" y2="54979"/>
                          <a14:foregroundMark x1="82158" y1="53527" x2="82158" y2="53527"/>
                          <a14:foregroundMark x1="80636" y1="52075" x2="80636" y2="52075"/>
                          <a14:foregroundMark x1="26833" y1="45851" x2="26833" y2="45851"/>
                          <a14:foregroundMark x1="24205" y1="43983" x2="24205" y2="43983"/>
                          <a14:foregroundMark x1="22822" y1="43361" x2="22822" y2="43361"/>
                          <a14:foregroundMark x1="21715" y1="42739" x2="21715" y2="427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52" t="31722" r="15172" b="18591"/>
            <a:stretch/>
          </p:blipFill>
          <p:spPr>
            <a:xfrm>
              <a:off x="6096000" y="5373299"/>
              <a:ext cx="2256273" cy="1038387"/>
            </a:xfrm>
            <a:prstGeom prst="rect">
              <a:avLst/>
            </a:prstGeom>
          </p:spPr>
        </p:pic>
        <p:pic>
          <p:nvPicPr>
            <p:cNvPr id="96" name="그림 95">
              <a:extLst>
                <a:ext uri="{FF2B5EF4-FFF2-40B4-BE49-F238E27FC236}">
                  <a16:creationId xmlns:a16="http://schemas.microsoft.com/office/drawing/2014/main" id="{9C8085B0-70F3-4461-BBF8-58AE1B33B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142" y="5924252"/>
              <a:ext cx="1806908" cy="1204605"/>
            </a:xfrm>
            <a:prstGeom prst="rect">
              <a:avLst/>
            </a:prstGeom>
          </p:spPr>
        </p:pic>
        <p:pic>
          <p:nvPicPr>
            <p:cNvPr id="97" name="그림 96">
              <a:extLst>
                <a:ext uri="{FF2B5EF4-FFF2-40B4-BE49-F238E27FC236}">
                  <a16:creationId xmlns:a16="http://schemas.microsoft.com/office/drawing/2014/main" id="{41A89BBE-0C85-48E5-852F-E69545DE26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38" r="21023"/>
            <a:stretch/>
          </p:blipFill>
          <p:spPr>
            <a:xfrm>
              <a:off x="7407801" y="6030686"/>
              <a:ext cx="1065447" cy="1181100"/>
            </a:xfrm>
            <a:prstGeom prst="rect">
              <a:avLst/>
            </a:prstGeom>
          </p:spPr>
        </p:pic>
      </p:grpSp>
      <p:grpSp>
        <p:nvGrpSpPr>
          <p:cNvPr id="15" name="그룹 14"/>
          <p:cNvGrpSpPr/>
          <p:nvPr/>
        </p:nvGrpSpPr>
        <p:grpSpPr>
          <a:xfrm>
            <a:off x="1528823" y="5116286"/>
            <a:ext cx="3043177" cy="2467020"/>
            <a:chOff x="1528823" y="5116286"/>
            <a:chExt cx="3043177" cy="2467020"/>
          </a:xfrm>
        </p:grpSpPr>
        <p:pic>
          <p:nvPicPr>
            <p:cNvPr id="86" name="그림 85">
              <a:extLst>
                <a:ext uri="{FF2B5EF4-FFF2-40B4-BE49-F238E27FC236}">
                  <a16:creationId xmlns:a16="http://schemas.microsoft.com/office/drawing/2014/main" id="{782F457E-FE5D-4082-B0F7-49D8FDA9F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0000" l="10000" r="90000">
                          <a14:foregroundMark x1="35932" y1="11738" x2="35932" y2="11738"/>
                          <a14:foregroundMark x1="44407" y1="81264" x2="44407" y2="812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8823" y="5116286"/>
              <a:ext cx="1430868" cy="2146300"/>
            </a:xfrm>
            <a:prstGeom prst="rect">
              <a:avLst/>
            </a:prstGeom>
          </p:spPr>
        </p:pic>
        <p:pic>
          <p:nvPicPr>
            <p:cNvPr id="87" name="그림 86">
              <a:extLst>
                <a:ext uri="{FF2B5EF4-FFF2-40B4-BE49-F238E27FC236}">
                  <a16:creationId xmlns:a16="http://schemas.microsoft.com/office/drawing/2014/main" id="{A178E9B0-9C2C-4728-B506-E5BFC49FA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8048" y="6217134"/>
              <a:ext cx="910782" cy="1366172"/>
            </a:xfrm>
            <a:prstGeom prst="rect">
              <a:avLst/>
            </a:prstGeom>
          </p:spPr>
        </p:pic>
        <p:pic>
          <p:nvPicPr>
            <p:cNvPr id="88" name="그림 87">
              <a:extLst>
                <a:ext uri="{FF2B5EF4-FFF2-40B4-BE49-F238E27FC236}">
                  <a16:creationId xmlns:a16="http://schemas.microsoft.com/office/drawing/2014/main" id="{C0191AB9-90D4-45C8-9D27-C6B59C057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10000" b="90000" l="10000" r="90000">
                          <a14:foregroundMark x1="29343" y1="38125" x2="29343" y2="38125"/>
                          <a14:foregroundMark x1="27934" y1="30000" x2="27934" y2="30000"/>
                          <a14:foregroundMark x1="24883" y1="34688" x2="24883" y2="34688"/>
                          <a14:foregroundMark x1="23239" y1="39063" x2="23239" y2="39063"/>
                          <a14:foregroundMark x1="21831" y1="39688" x2="21831" y2="39688"/>
                          <a14:foregroundMark x1="21596" y1="27187" x2="21596" y2="27187"/>
                          <a14:foregroundMark x1="20423" y1="24375" x2="20423" y2="24375"/>
                          <a14:foregroundMark x1="27700" y1="54375" x2="27700" y2="5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2647" y="5259969"/>
              <a:ext cx="1403150" cy="1052363"/>
            </a:xfrm>
            <a:prstGeom prst="rect">
              <a:avLst/>
            </a:prstGeom>
          </p:spPr>
        </p:pic>
        <p:pic>
          <p:nvPicPr>
            <p:cNvPr id="98" name="그림 97">
              <a:extLst>
                <a:ext uri="{FF2B5EF4-FFF2-40B4-BE49-F238E27FC236}">
                  <a16:creationId xmlns:a16="http://schemas.microsoft.com/office/drawing/2014/main" id="{FF75F0FF-1F15-4E93-AE2B-B08A880C6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9988" b="91104" l="9992" r="89932">
                          <a14:foregroundMark x1="48978" y1="20016" x2="48978" y2="20016"/>
                          <a14:foregroundMark x1="52460" y1="23898" x2="52460" y2="23898"/>
                          <a14:foregroundMark x1="53823" y1="18318" x2="53823" y2="18318"/>
                          <a14:foregroundMark x1="38531" y1="91104" x2="38531" y2="911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1573" y="6229584"/>
              <a:ext cx="658640" cy="1233072"/>
            </a:xfrm>
            <a:prstGeom prst="rect">
              <a:avLst/>
            </a:prstGeom>
          </p:spPr>
        </p:pic>
        <p:pic>
          <p:nvPicPr>
            <p:cNvPr id="99" name="그림 98">
              <a:extLst>
                <a:ext uri="{FF2B5EF4-FFF2-40B4-BE49-F238E27FC236}">
                  <a16:creationId xmlns:a16="http://schemas.microsoft.com/office/drawing/2014/main" id="{B1D8325A-0F28-4D65-AC0E-592BAC93A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10000" b="90000" l="10000" r="90000">
                          <a14:foregroundMark x1="44518" y1="21850" x2="44518" y2="21850"/>
                          <a14:foregroundMark x1="41732" y1="22577" x2="41732" y2="22577"/>
                          <a14:foregroundMark x1="38643" y1="23869" x2="38643" y2="23869"/>
                          <a14:foregroundMark x1="37856" y1="10380" x2="37856" y2="103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5042" y="5296783"/>
              <a:ext cx="1136958" cy="1705437"/>
            </a:xfrm>
            <a:prstGeom prst="rect">
              <a:avLst/>
            </a:prstGeom>
          </p:spPr>
        </p:pic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A567B413-16F9-4A2F-A46D-AD728FB12FA4}"/>
              </a:ext>
            </a:extLst>
          </p:cNvPr>
          <p:cNvPicPr>
            <a:picLocks noChangeAspect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26233"/>
          <a:stretch/>
        </p:blipFill>
        <p:spPr>
          <a:xfrm>
            <a:off x="13250662" y="5120208"/>
            <a:ext cx="3633887" cy="2463098"/>
          </a:xfrm>
          <a:prstGeom prst="rect">
            <a:avLst/>
          </a:prstGeom>
        </p:spPr>
      </p:pic>
      <p:sp>
        <p:nvSpPr>
          <p:cNvPr id="104" name="TextBox 22">
            <a:extLst>
              <a:ext uri="{FF2B5EF4-FFF2-40B4-BE49-F238E27FC236}">
                <a16:creationId xmlns:a16="http://schemas.microsoft.com/office/drawing/2014/main" id="{D0FDC281-D435-4ECB-B639-2D368CB398CF}"/>
              </a:ext>
            </a:extLst>
          </p:cNvPr>
          <p:cNvSpPr txBox="1"/>
          <p:nvPr/>
        </p:nvSpPr>
        <p:spPr>
          <a:xfrm>
            <a:off x="13683305" y="8650122"/>
            <a:ext cx="2768600" cy="596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9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000" dirty="0">
                <a:solidFill>
                  <a:srgbClr val="2D2D2D"/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다양한 컨셉 화장품 세트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D2D2D"/>
              </a:solidFill>
              <a:effectLst/>
              <a:uLnTx/>
              <a:uFillTx/>
              <a:latin typeface="Pretendard Regular" panose="02000503000000020004" pitchFamily="2" charset="-127"/>
              <a:ea typeface="Pretendard Regular" panose="02000503000000020004" pitchFamily="2" charset="-127"/>
              <a:cs typeface="Pretendard Regular" panose="02000503000000020004" pitchFamily="2" charset="-127"/>
            </a:endParaRPr>
          </a:p>
        </p:txBody>
      </p:sp>
      <p:cxnSp>
        <p:nvCxnSpPr>
          <p:cNvPr id="106" name="직선 연결선 105">
            <a:extLst>
              <a:ext uri="{FF2B5EF4-FFF2-40B4-BE49-F238E27FC236}">
                <a16:creationId xmlns:a16="http://schemas.microsoft.com/office/drawing/2014/main" id="{11C34ED5-E4C1-421F-BF87-8EC189DBBBF8}"/>
              </a:ext>
            </a:extLst>
          </p:cNvPr>
          <p:cNvCxnSpPr>
            <a:cxnSpLocks/>
          </p:cNvCxnSpPr>
          <p:nvPr/>
        </p:nvCxnSpPr>
        <p:spPr>
          <a:xfrm>
            <a:off x="4964912" y="4067809"/>
            <a:ext cx="0" cy="520510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직선 연결선 108">
            <a:extLst>
              <a:ext uri="{FF2B5EF4-FFF2-40B4-BE49-F238E27FC236}">
                <a16:creationId xmlns:a16="http://schemas.microsoft.com/office/drawing/2014/main" id="{F026FE36-2749-494E-87FB-DE2499590FAC}"/>
              </a:ext>
            </a:extLst>
          </p:cNvPr>
          <p:cNvCxnSpPr>
            <a:cxnSpLocks/>
          </p:cNvCxnSpPr>
          <p:nvPr/>
        </p:nvCxnSpPr>
        <p:spPr>
          <a:xfrm>
            <a:off x="9004538" y="4067809"/>
            <a:ext cx="0" cy="520510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직선 연결선 109">
            <a:extLst>
              <a:ext uri="{FF2B5EF4-FFF2-40B4-BE49-F238E27FC236}">
                <a16:creationId xmlns:a16="http://schemas.microsoft.com/office/drawing/2014/main" id="{5AFA1459-EFAF-41CA-A0DD-24D98CF9219C}"/>
              </a:ext>
            </a:extLst>
          </p:cNvPr>
          <p:cNvCxnSpPr>
            <a:cxnSpLocks/>
          </p:cNvCxnSpPr>
          <p:nvPr/>
        </p:nvCxnSpPr>
        <p:spPr>
          <a:xfrm>
            <a:off x="13030200" y="3973286"/>
            <a:ext cx="0" cy="520510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66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2006600"/>
            <a:ext cx="762000" cy="12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6200"/>
            <a:ext cx="101600" cy="1043940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965200" y="1104900"/>
            <a:ext cx="42545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altLang="ko-KR" sz="2200" b="0" i="0" u="none" strike="noStrike" dirty="0">
                <a:solidFill>
                  <a:srgbClr val="2630A0"/>
                </a:solidFill>
                <a:latin typeface="Pretendard Bold"/>
              </a:rPr>
              <a:t>PRODUCTS PORTFOLIO</a:t>
            </a:r>
          </a:p>
        </p:txBody>
      </p:sp>
      <p:sp>
        <p:nvSpPr>
          <p:cNvPr id="23" name="TextBox 35"/>
          <p:cNvSpPr txBox="1"/>
          <p:nvPr/>
        </p:nvSpPr>
        <p:spPr>
          <a:xfrm>
            <a:off x="954314" y="1663701"/>
            <a:ext cx="8149772" cy="2501901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7600" spc="-150" dirty="0" smtClean="0"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고객 </a:t>
            </a:r>
            <a:r>
              <a:rPr lang="ko-KR" altLang="en-US" sz="7600" spc="-150" dirty="0"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맞춤형 </a:t>
            </a:r>
            <a:r>
              <a:rPr lang="ko-KR" altLang="en-US" sz="7600" spc="-150" dirty="0" smtClean="0"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솔루션</a:t>
            </a:r>
            <a:endParaRPr lang="ko-KR" sz="7600" b="0" i="0" u="none" strike="noStrike" spc="-150" dirty="0"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A5FDD978-2CB0-4283-929B-70F7B3E3C2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000500"/>
            <a:ext cx="7122886" cy="190727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3BEE8C55-5B47-4FD5-AEAB-E5D225C7AE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086" y="4127609"/>
            <a:ext cx="7736114" cy="5157409"/>
          </a:xfrm>
          <a:prstGeom prst="rect">
            <a:avLst/>
          </a:prstGeom>
        </p:spPr>
      </p:pic>
      <p:sp>
        <p:nvSpPr>
          <p:cNvPr id="55" name="TextBox 33">
            <a:extLst>
              <a:ext uri="{FF2B5EF4-FFF2-40B4-BE49-F238E27FC236}">
                <a16:creationId xmlns:a16="http://schemas.microsoft.com/office/drawing/2014/main" id="{5CE9115B-5C42-46E9-971D-5AC84328335A}"/>
              </a:ext>
            </a:extLst>
          </p:cNvPr>
          <p:cNvSpPr txBox="1"/>
          <p:nvPr/>
        </p:nvSpPr>
        <p:spPr>
          <a:xfrm>
            <a:off x="5675087" y="5907770"/>
            <a:ext cx="3276599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800" dirty="0">
                <a:solidFill>
                  <a:srgbClr val="00000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다양한 제형</a:t>
            </a:r>
            <a:endParaRPr lang="ko-KR" sz="2800" b="0" i="0" u="none" strike="noStrike" dirty="0">
              <a:solidFill>
                <a:srgbClr val="000000"/>
              </a:solidFill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59" name="TextBox 33">
            <a:extLst>
              <a:ext uri="{FF2B5EF4-FFF2-40B4-BE49-F238E27FC236}">
                <a16:creationId xmlns:a16="http://schemas.microsoft.com/office/drawing/2014/main" id="{6728CC81-F86F-49D7-9200-BE683F6D914A}"/>
              </a:ext>
            </a:extLst>
          </p:cNvPr>
          <p:cNvSpPr txBox="1"/>
          <p:nvPr/>
        </p:nvSpPr>
        <p:spPr>
          <a:xfrm>
            <a:off x="5943600" y="8891318"/>
            <a:ext cx="2960915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9600"/>
              </a:lnSpc>
            </a:pPr>
            <a:r>
              <a:rPr lang="ko-KR" altLang="en-US" sz="2800" b="0" i="0" u="none" strike="noStrike" dirty="0" smtClean="0">
                <a:solidFill>
                  <a:srgbClr val="00000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편리한 </a:t>
            </a:r>
            <a:r>
              <a:rPr lang="ko-KR" altLang="en-US" sz="2800" b="0" i="0" u="none" strike="noStrike" dirty="0">
                <a:solidFill>
                  <a:srgbClr val="00000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제품</a:t>
            </a:r>
            <a:endParaRPr lang="ko-KR" sz="2800" b="0" i="0" u="none" strike="noStrike" dirty="0">
              <a:solidFill>
                <a:srgbClr val="000000"/>
              </a:solidFill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C9223763-9F99-4358-A224-D0739E7229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162" y="5897992"/>
            <a:ext cx="3401849" cy="3387026"/>
          </a:xfrm>
          <a:prstGeom prst="rect">
            <a:avLst/>
          </a:prstGeom>
        </p:spPr>
      </p:pic>
      <p:sp>
        <p:nvSpPr>
          <p:cNvPr id="13" name="TextBox 33">
            <a:extLst>
              <a:ext uri="{FF2B5EF4-FFF2-40B4-BE49-F238E27FC236}">
                <a16:creationId xmlns:a16="http://schemas.microsoft.com/office/drawing/2014/main" id="{6728CC81-F86F-49D7-9200-BE683F6D914A}"/>
              </a:ext>
            </a:extLst>
          </p:cNvPr>
          <p:cNvSpPr txBox="1"/>
          <p:nvPr/>
        </p:nvSpPr>
        <p:spPr>
          <a:xfrm rot="5400000">
            <a:off x="4399970" y="7782316"/>
            <a:ext cx="2611705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9600"/>
              </a:lnSpc>
            </a:pPr>
            <a:r>
              <a:rPr lang="ko-KR" altLang="en-US" sz="2800" dirty="0">
                <a:solidFill>
                  <a:srgbClr val="00000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유연한 </a:t>
            </a:r>
            <a:r>
              <a:rPr lang="en-US" altLang="ko-KR" sz="2800" dirty="0">
                <a:solidFill>
                  <a:srgbClr val="00000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MOQ</a:t>
            </a:r>
            <a:endParaRPr lang="ko-KR" sz="2800" b="0" i="0" u="none" strike="noStrike" dirty="0">
              <a:solidFill>
                <a:srgbClr val="000000"/>
              </a:solidFill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0721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" y="6134100"/>
            <a:ext cx="18338800" cy="4152900"/>
          </a:xfrm>
          <a:prstGeom prst="rect">
            <a:avLst/>
          </a:prstGeom>
        </p:spPr>
      </p:pic>
      <p:sp>
        <p:nvSpPr>
          <p:cNvPr id="10" name="타원 9"/>
          <p:cNvSpPr/>
          <p:nvPr/>
        </p:nvSpPr>
        <p:spPr>
          <a:xfrm>
            <a:off x="2212905" y="5657788"/>
            <a:ext cx="2128328" cy="21283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타원 44"/>
          <p:cNvSpPr/>
          <p:nvPr/>
        </p:nvSpPr>
        <p:spPr>
          <a:xfrm>
            <a:off x="6059712" y="5657788"/>
            <a:ext cx="2128328" cy="21283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타원 47"/>
          <p:cNvSpPr/>
          <p:nvPr/>
        </p:nvSpPr>
        <p:spPr>
          <a:xfrm>
            <a:off x="10098027" y="5657788"/>
            <a:ext cx="2128328" cy="21283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타원 48"/>
          <p:cNvSpPr/>
          <p:nvPr/>
        </p:nvSpPr>
        <p:spPr>
          <a:xfrm>
            <a:off x="14309153" y="5657788"/>
            <a:ext cx="2128328" cy="212832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모서리가 둥근 직사각형 8"/>
          <p:cNvSpPr/>
          <p:nvPr/>
        </p:nvSpPr>
        <p:spPr>
          <a:xfrm>
            <a:off x="2400769" y="4239563"/>
            <a:ext cx="1752600" cy="610616"/>
          </a:xfrm>
          <a:prstGeom prst="roundRect">
            <a:avLst>
              <a:gd name="adj" fmla="val 50000"/>
            </a:avLst>
          </a:prstGeom>
          <a:solidFill>
            <a:srgbClr val="26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모서리가 둥근 직사각형 38"/>
          <p:cNvSpPr/>
          <p:nvPr/>
        </p:nvSpPr>
        <p:spPr>
          <a:xfrm>
            <a:off x="6253887" y="4239563"/>
            <a:ext cx="1752600" cy="610616"/>
          </a:xfrm>
          <a:prstGeom prst="roundRect">
            <a:avLst>
              <a:gd name="adj" fmla="val 50000"/>
            </a:avLst>
          </a:prstGeom>
          <a:solidFill>
            <a:srgbClr val="26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모서리가 둥근 직사각형 39"/>
          <p:cNvSpPr/>
          <p:nvPr/>
        </p:nvSpPr>
        <p:spPr>
          <a:xfrm>
            <a:off x="10291926" y="4239563"/>
            <a:ext cx="1752600" cy="610616"/>
          </a:xfrm>
          <a:prstGeom prst="roundRect">
            <a:avLst>
              <a:gd name="adj" fmla="val 50000"/>
            </a:avLst>
          </a:prstGeom>
          <a:solidFill>
            <a:srgbClr val="26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모서리가 둥근 직사각형 40"/>
          <p:cNvSpPr/>
          <p:nvPr/>
        </p:nvSpPr>
        <p:spPr>
          <a:xfrm>
            <a:off x="14497017" y="4239563"/>
            <a:ext cx="1752600" cy="610616"/>
          </a:xfrm>
          <a:prstGeom prst="roundRect">
            <a:avLst>
              <a:gd name="adj" fmla="val 50000"/>
            </a:avLst>
          </a:prstGeom>
          <a:solidFill>
            <a:srgbClr val="26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900" y="2006600"/>
            <a:ext cx="762000" cy="127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65200" y="1104900"/>
            <a:ext cx="5012018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2200" dirty="0">
                <a:solidFill>
                  <a:srgbClr val="2630A0"/>
                </a:solidFill>
                <a:latin typeface="Pretendard Bold"/>
              </a:rPr>
              <a:t>MANUFACTURING PROCESS</a:t>
            </a:r>
            <a:endParaRPr lang="en-US" sz="2200" b="0" i="0" u="none" strike="noStrike" dirty="0">
              <a:solidFill>
                <a:srgbClr val="2630A0"/>
              </a:solidFill>
              <a:latin typeface="Pretendard Bold"/>
            </a:endParaRP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6200"/>
            <a:ext cx="101600" cy="10439400"/>
          </a:xfrm>
          <a:prstGeom prst="rect">
            <a:avLst/>
          </a:prstGeom>
        </p:spPr>
      </p:pic>
      <p:sp>
        <p:nvSpPr>
          <p:cNvPr id="27" name="TextBox 35"/>
          <p:cNvSpPr txBox="1"/>
          <p:nvPr/>
        </p:nvSpPr>
        <p:spPr>
          <a:xfrm>
            <a:off x="928594" y="1663700"/>
            <a:ext cx="8156388" cy="2501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altLang="ko-KR" sz="7600" spc="-150" dirty="0"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ODM </a:t>
            </a:r>
            <a:r>
              <a:rPr lang="ko-KR" altLang="en-US" sz="7600" spc="-150" dirty="0"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프로세스</a:t>
            </a:r>
            <a:endParaRPr lang="ko-KR" sz="7600" b="0" i="0" u="none" strike="noStrike" spc="-150" dirty="0"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44" name="TextBox 10"/>
          <p:cNvSpPr txBox="1"/>
          <p:nvPr/>
        </p:nvSpPr>
        <p:spPr>
          <a:xfrm>
            <a:off x="14638030" y="4336288"/>
            <a:ext cx="1470574" cy="417165"/>
          </a:xfrm>
          <a:prstGeom prst="rect">
            <a:avLst/>
          </a:prstGeom>
          <a:noFill/>
        </p:spPr>
        <p:txBody>
          <a:bodyPr lIns="0" tIns="0" rIns="0" bIns="0" rtlCol="0" anchor="ctr">
            <a:spAutoFit/>
          </a:bodyPr>
          <a:lstStyle/>
          <a:p>
            <a:pPr lvl="0" algn="ctr">
              <a:lnSpc>
                <a:spcPct val="124499"/>
              </a:lnSpc>
            </a:pPr>
            <a:r>
              <a:rPr lang="en-US" sz="2400" dirty="0">
                <a:solidFill>
                  <a:schemeClr val="bg1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STEP 4</a:t>
            </a:r>
          </a:p>
        </p:txBody>
      </p:sp>
      <p:sp>
        <p:nvSpPr>
          <p:cNvPr id="46" name="TextBox 12"/>
          <p:cNvSpPr txBox="1"/>
          <p:nvPr/>
        </p:nvSpPr>
        <p:spPr>
          <a:xfrm>
            <a:off x="13398436" y="5021121"/>
            <a:ext cx="3949763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800" b="0" i="0" u="none" strike="noStrike" dirty="0">
                <a:solidFill>
                  <a:srgbClr val="00000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최종 확정 및 </a:t>
            </a:r>
            <a:r>
              <a:rPr lang="ko-KR" altLang="en-US" sz="2800" b="0" i="0" u="none" strike="noStrike" dirty="0" smtClean="0">
                <a:solidFill>
                  <a:srgbClr val="00000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생산 진행</a:t>
            </a:r>
            <a:endParaRPr lang="ko-KR" sz="2800" b="0" i="0" u="none" strike="noStrike" dirty="0">
              <a:solidFill>
                <a:srgbClr val="000000"/>
              </a:solidFill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47" name="TextBox 13"/>
          <p:cNvSpPr txBox="1"/>
          <p:nvPr/>
        </p:nvSpPr>
        <p:spPr>
          <a:xfrm>
            <a:off x="13442982" y="8158526"/>
            <a:ext cx="3905217" cy="965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altLang="en-US" sz="2000" b="0" i="0" u="none" strike="noStrike" dirty="0">
                <a:solidFill>
                  <a:srgbClr val="000000">
                    <a:alpha val="80000"/>
                  </a:srgb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제형과 패키지 최종 확정 후 </a:t>
            </a:r>
            <a:r>
              <a:rPr lang="ko-KR" altLang="en-US" sz="2000" b="0" i="0" u="none" strike="noStrike" dirty="0" smtClean="0">
                <a:solidFill>
                  <a:srgbClr val="000000">
                    <a:alpha val="80000"/>
                  </a:srgb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생산 </a:t>
            </a:r>
            <a:r>
              <a:rPr lang="ko-KR" altLang="en-US" sz="2000" b="0" i="0" u="none" strike="noStrike" dirty="0">
                <a:solidFill>
                  <a:srgbClr val="000000">
                    <a:alpha val="80000"/>
                  </a:srgb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자체품질관리를 </a:t>
            </a:r>
            <a:r>
              <a:rPr lang="ko-KR" altLang="en-US" sz="2000" b="0" i="0" u="none" strike="noStrike" dirty="0" smtClean="0">
                <a:solidFill>
                  <a:srgbClr val="000000">
                    <a:alpha val="80000"/>
                  </a:srgb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통해</a:t>
            </a:r>
            <a:endParaRPr lang="en-US" altLang="ko-KR" sz="2000" b="0" i="0" u="none" strike="noStrike" dirty="0" smtClean="0">
              <a:solidFill>
                <a:srgbClr val="000000">
                  <a:alpha val="80000"/>
                </a:srgbClr>
              </a:solidFill>
              <a:latin typeface="Pretendard Regular" panose="02000503000000020004" pitchFamily="2" charset="-127"/>
              <a:ea typeface="Pretendard Regular" panose="02000503000000020004" pitchFamily="2" charset="-127"/>
              <a:cs typeface="Pretendard Regular" panose="02000503000000020004" pitchFamily="2" charset="-127"/>
            </a:endParaRPr>
          </a:p>
          <a:p>
            <a:pPr lvl="0" algn="ctr">
              <a:lnSpc>
                <a:spcPct val="116199"/>
              </a:lnSpc>
            </a:pPr>
            <a:r>
              <a:rPr lang="ko-KR" altLang="en-US" sz="2000" b="0" i="0" u="none" strike="noStrike" dirty="0" smtClean="0">
                <a:solidFill>
                  <a:srgbClr val="000000">
                    <a:alpha val="80000"/>
                  </a:srgb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안정적인 </a:t>
            </a:r>
            <a:r>
              <a:rPr lang="ko-KR" altLang="en-US" sz="2000" b="0" i="0" u="none" strike="noStrike" dirty="0">
                <a:solidFill>
                  <a:srgbClr val="000000">
                    <a:alpha val="80000"/>
                  </a:srgb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제품 공급 보장</a:t>
            </a:r>
            <a:endParaRPr lang="en-US" sz="2000" b="0" i="0" u="none" strike="noStrike" dirty="0">
              <a:solidFill>
                <a:srgbClr val="000000">
                  <a:alpha val="80000"/>
                </a:srgbClr>
              </a:solidFill>
              <a:latin typeface="Pretendard Regular" panose="02000503000000020004" pitchFamily="2" charset="-127"/>
              <a:ea typeface="Pretendard Regular" panose="02000503000000020004" pitchFamily="2" charset="-127"/>
              <a:cs typeface="Pretendard Regular" panose="02000503000000020004" pitchFamily="2" charset="-127"/>
            </a:endParaRPr>
          </a:p>
        </p:txBody>
      </p:sp>
      <p:sp>
        <p:nvSpPr>
          <p:cNvPr id="52" name="TextBox 18"/>
          <p:cNvSpPr txBox="1"/>
          <p:nvPr/>
        </p:nvSpPr>
        <p:spPr>
          <a:xfrm>
            <a:off x="10419276" y="4336288"/>
            <a:ext cx="1497900" cy="417165"/>
          </a:xfrm>
          <a:prstGeom prst="rect">
            <a:avLst/>
          </a:prstGeom>
          <a:noFill/>
        </p:spPr>
        <p:txBody>
          <a:bodyPr lIns="0" tIns="0" rIns="0" bIns="0" rtlCol="0" anchor="ctr">
            <a:spAutoFit/>
          </a:bodyPr>
          <a:lstStyle/>
          <a:p>
            <a:pPr lvl="0" algn="ctr">
              <a:lnSpc>
                <a:spcPct val="124499"/>
              </a:lnSpc>
            </a:pPr>
            <a:r>
              <a:rPr lang="en-US" sz="2400" dirty="0">
                <a:solidFill>
                  <a:schemeClr val="bg1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STEP 3</a:t>
            </a:r>
          </a:p>
        </p:txBody>
      </p:sp>
      <p:sp>
        <p:nvSpPr>
          <p:cNvPr id="54" name="TextBox 20"/>
          <p:cNvSpPr txBox="1"/>
          <p:nvPr/>
        </p:nvSpPr>
        <p:spPr>
          <a:xfrm>
            <a:off x="9469601" y="5021121"/>
            <a:ext cx="339725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800" dirty="0">
                <a:solidFill>
                  <a:srgbClr val="00000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패키지 개발 및 단가 계산</a:t>
            </a:r>
            <a:endParaRPr lang="ko-KR" sz="2800" b="0" i="0" u="none" strike="noStrike" dirty="0">
              <a:solidFill>
                <a:srgbClr val="000000"/>
              </a:solidFill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55" name="TextBox 21"/>
          <p:cNvSpPr txBox="1"/>
          <p:nvPr/>
        </p:nvSpPr>
        <p:spPr>
          <a:xfrm>
            <a:off x="9415626" y="8158526"/>
            <a:ext cx="3505199" cy="965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altLang="en-US" sz="2000" b="0" i="0" u="none" strike="noStrike" dirty="0">
                <a:solidFill>
                  <a:srgbClr val="000000">
                    <a:alpha val="80000"/>
                  </a:srgb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제품 컨셉에 맞는 </a:t>
            </a:r>
            <a:r>
              <a:rPr lang="ko-KR" altLang="en-US" sz="2000" b="0" i="0" u="none" strike="noStrike" dirty="0" smtClean="0">
                <a:solidFill>
                  <a:srgbClr val="000000">
                    <a:alpha val="80000"/>
                  </a:srgb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용기와</a:t>
            </a:r>
            <a:endParaRPr lang="en-US" altLang="ko-KR" sz="2000" b="0" i="0" u="none" strike="noStrike" dirty="0" smtClean="0">
              <a:solidFill>
                <a:srgbClr val="000000">
                  <a:alpha val="80000"/>
                </a:srgbClr>
              </a:solidFill>
              <a:latin typeface="Pretendard Regular" panose="02000503000000020004" pitchFamily="2" charset="-127"/>
              <a:ea typeface="Pretendard Regular" panose="02000503000000020004" pitchFamily="2" charset="-127"/>
              <a:cs typeface="Pretendard Regular" panose="02000503000000020004" pitchFamily="2" charset="-127"/>
            </a:endParaRPr>
          </a:p>
          <a:p>
            <a:pPr lvl="0" algn="ctr">
              <a:lnSpc>
                <a:spcPct val="116199"/>
              </a:lnSpc>
            </a:pPr>
            <a:r>
              <a:rPr lang="ko-KR" altLang="en-US" sz="2000" b="0" i="0" u="none" strike="noStrike" dirty="0" smtClean="0">
                <a:solidFill>
                  <a:srgbClr val="000000">
                    <a:alpha val="80000"/>
                  </a:srgb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디자인 제안</a:t>
            </a:r>
            <a:r>
              <a:rPr lang="en-US" altLang="ko-KR" sz="2000" b="0" i="0" u="none" strike="noStrike" dirty="0" smtClean="0">
                <a:solidFill>
                  <a:srgbClr val="000000">
                    <a:alpha val="80000"/>
                  </a:srgb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, </a:t>
            </a:r>
            <a:r>
              <a:rPr lang="ko-KR" altLang="en-US" sz="2000" b="0" i="0" u="none" strike="noStrike" dirty="0" smtClean="0">
                <a:solidFill>
                  <a:srgbClr val="000000">
                    <a:alpha val="80000"/>
                  </a:srgb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생산 </a:t>
            </a:r>
            <a:r>
              <a:rPr lang="ko-KR" altLang="en-US" sz="2000" b="0" i="0" u="none" strike="noStrike" dirty="0">
                <a:solidFill>
                  <a:srgbClr val="000000">
                    <a:alpha val="80000"/>
                  </a:srgb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수량 </a:t>
            </a:r>
            <a:r>
              <a:rPr lang="ko-KR" altLang="en-US" sz="2000" b="0" i="0" u="none" strike="noStrike" dirty="0" smtClean="0">
                <a:solidFill>
                  <a:srgbClr val="000000">
                    <a:alpha val="80000"/>
                  </a:srgb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기준</a:t>
            </a:r>
            <a:endParaRPr lang="en-US" altLang="ko-KR" sz="2000" b="0" i="0" u="none" strike="noStrike" dirty="0" smtClean="0">
              <a:solidFill>
                <a:srgbClr val="000000">
                  <a:alpha val="80000"/>
                </a:srgbClr>
              </a:solidFill>
              <a:latin typeface="Pretendard Regular" panose="02000503000000020004" pitchFamily="2" charset="-127"/>
              <a:ea typeface="Pretendard Regular" panose="02000503000000020004" pitchFamily="2" charset="-127"/>
              <a:cs typeface="Pretendard Regular" panose="02000503000000020004" pitchFamily="2" charset="-127"/>
            </a:endParaRPr>
          </a:p>
          <a:p>
            <a:pPr lvl="0" algn="ctr">
              <a:lnSpc>
                <a:spcPct val="116199"/>
              </a:lnSpc>
            </a:pPr>
            <a:r>
              <a:rPr lang="ko-KR" altLang="en-US" sz="2000" b="0" i="0" u="none" strike="noStrike" dirty="0" smtClean="0">
                <a:solidFill>
                  <a:srgbClr val="000000">
                    <a:alpha val="80000"/>
                  </a:srgb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단가 </a:t>
            </a:r>
            <a:r>
              <a:rPr lang="ko-KR" altLang="en-US" sz="2000" b="0" i="0" u="none" strike="noStrike" dirty="0">
                <a:solidFill>
                  <a:srgbClr val="000000">
                    <a:alpha val="80000"/>
                  </a:srgb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및 납기 </a:t>
            </a:r>
            <a:r>
              <a:rPr lang="ko-KR" altLang="en-US" sz="2000" b="0" i="0" u="none" strike="noStrike" dirty="0" smtClean="0">
                <a:solidFill>
                  <a:srgbClr val="000000">
                    <a:alpha val="80000"/>
                  </a:srgb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일정 </a:t>
            </a:r>
            <a:r>
              <a:rPr lang="ko-KR" altLang="en-US" sz="2000" b="0" i="0" u="none" strike="noStrike" dirty="0">
                <a:solidFill>
                  <a:srgbClr val="000000">
                    <a:alpha val="80000"/>
                  </a:srgb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확정</a:t>
            </a:r>
            <a:endParaRPr lang="en-US" sz="2000" b="0" i="0" u="none" strike="noStrike" dirty="0">
              <a:solidFill>
                <a:srgbClr val="000000">
                  <a:alpha val="80000"/>
                </a:srgbClr>
              </a:solidFill>
              <a:latin typeface="Pretendard Regular" panose="02000503000000020004" pitchFamily="2" charset="-127"/>
              <a:ea typeface="Pretendard Regular" panose="02000503000000020004" pitchFamily="2" charset="-127"/>
              <a:cs typeface="Pretendard Regular" panose="02000503000000020004" pitchFamily="2" charset="-127"/>
            </a:endParaRPr>
          </a:p>
        </p:txBody>
      </p:sp>
      <p:sp>
        <p:nvSpPr>
          <p:cNvPr id="59" name="TextBox 25"/>
          <p:cNvSpPr txBox="1"/>
          <p:nvPr/>
        </p:nvSpPr>
        <p:spPr>
          <a:xfrm>
            <a:off x="6411899" y="4336288"/>
            <a:ext cx="1436577" cy="417165"/>
          </a:xfrm>
          <a:prstGeom prst="rect">
            <a:avLst/>
          </a:prstGeom>
          <a:noFill/>
        </p:spPr>
        <p:txBody>
          <a:bodyPr lIns="0" tIns="0" rIns="0" bIns="0" rtlCol="0" anchor="ctr">
            <a:spAutoFit/>
          </a:bodyPr>
          <a:lstStyle/>
          <a:p>
            <a:pPr lvl="0" algn="ctr">
              <a:lnSpc>
                <a:spcPct val="124499"/>
              </a:lnSpc>
            </a:pPr>
            <a:r>
              <a:rPr lang="en-US" sz="2400" dirty="0">
                <a:solidFill>
                  <a:schemeClr val="bg1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STEP 2</a:t>
            </a:r>
          </a:p>
        </p:txBody>
      </p:sp>
      <p:sp>
        <p:nvSpPr>
          <p:cNvPr id="61" name="TextBox 27"/>
          <p:cNvSpPr txBox="1"/>
          <p:nvPr/>
        </p:nvSpPr>
        <p:spPr>
          <a:xfrm>
            <a:off x="5323595" y="5021121"/>
            <a:ext cx="3613184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800" b="0" i="0" u="none" strike="noStrike" dirty="0">
                <a:solidFill>
                  <a:srgbClr val="00000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제형 개발 및 샘플 테스트</a:t>
            </a:r>
            <a:endParaRPr lang="ko-KR" sz="2800" b="0" i="0" u="none" strike="noStrike" dirty="0">
              <a:solidFill>
                <a:srgbClr val="000000"/>
              </a:solidFill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62" name="TextBox 28"/>
          <p:cNvSpPr txBox="1"/>
          <p:nvPr/>
        </p:nvSpPr>
        <p:spPr>
          <a:xfrm>
            <a:off x="5365783" y="8158526"/>
            <a:ext cx="3527686" cy="965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altLang="en-US" sz="2000" b="0" i="0" u="none" strike="noStrike" dirty="0">
                <a:solidFill>
                  <a:srgbClr val="000000">
                    <a:alpha val="80000"/>
                  </a:srgb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전문 연구팀이 제안된 컨셉에 맞는 제형을 개발 및 샘플 테스트</a:t>
            </a:r>
            <a:endParaRPr lang="en-US" sz="2000" b="0" i="0" u="none" strike="noStrike" dirty="0">
              <a:solidFill>
                <a:srgbClr val="000000">
                  <a:alpha val="80000"/>
                </a:srgbClr>
              </a:solidFill>
              <a:latin typeface="Pretendard Regular" panose="02000503000000020004" pitchFamily="2" charset="-127"/>
              <a:ea typeface="Pretendard Regular" panose="02000503000000020004" pitchFamily="2" charset="-127"/>
              <a:cs typeface="Pretendard Regular" panose="02000503000000020004" pitchFamily="2" charset="-127"/>
            </a:endParaRPr>
          </a:p>
        </p:txBody>
      </p:sp>
      <p:sp>
        <p:nvSpPr>
          <p:cNvPr id="66" name="TextBox 32"/>
          <p:cNvSpPr txBox="1"/>
          <p:nvPr/>
        </p:nvSpPr>
        <p:spPr>
          <a:xfrm>
            <a:off x="2586926" y="4336288"/>
            <a:ext cx="1380287" cy="417165"/>
          </a:xfrm>
          <a:prstGeom prst="rect">
            <a:avLst/>
          </a:prstGeom>
          <a:noFill/>
        </p:spPr>
        <p:txBody>
          <a:bodyPr lIns="0" tIns="0" rIns="0" bIns="0" rtlCol="0" anchor="ctr">
            <a:spAutoFit/>
          </a:bodyPr>
          <a:lstStyle/>
          <a:p>
            <a:pPr lvl="0" algn="ctr">
              <a:lnSpc>
                <a:spcPct val="124499"/>
              </a:lnSpc>
            </a:pPr>
            <a:r>
              <a:rPr lang="en-US" sz="2400" dirty="0">
                <a:solidFill>
                  <a:schemeClr val="bg1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STEP 1</a:t>
            </a:r>
          </a:p>
        </p:txBody>
      </p:sp>
      <p:sp>
        <p:nvSpPr>
          <p:cNvPr id="67" name="TextBox 33"/>
          <p:cNvSpPr txBox="1"/>
          <p:nvPr/>
        </p:nvSpPr>
        <p:spPr>
          <a:xfrm>
            <a:off x="1737500" y="5021121"/>
            <a:ext cx="3079138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2800" b="0" i="0" u="none" strike="noStrike" dirty="0">
                <a:solidFill>
                  <a:srgbClr val="00000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상담 및 콘셉트 협의</a:t>
            </a:r>
            <a:endParaRPr lang="ko-KR" sz="2800" b="0" i="0" u="none" strike="noStrike" dirty="0">
              <a:solidFill>
                <a:srgbClr val="000000"/>
              </a:solidFill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68" name="TextBox 34"/>
          <p:cNvSpPr txBox="1"/>
          <p:nvPr/>
        </p:nvSpPr>
        <p:spPr>
          <a:xfrm>
            <a:off x="1710513" y="8158526"/>
            <a:ext cx="3133113" cy="965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altLang="en-US" sz="2000" b="0" i="0" u="none" strike="noStrike" dirty="0">
                <a:solidFill>
                  <a:srgbClr val="000000">
                    <a:alpha val="80000"/>
                  </a:srgb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고객 니즈와 브랜드 컨셉을 기반으로 제품 방향성 설정</a:t>
            </a:r>
            <a:endParaRPr lang="en-US" sz="2000" b="0" i="0" u="none" strike="noStrike" dirty="0">
              <a:solidFill>
                <a:srgbClr val="000000">
                  <a:alpha val="80000"/>
                </a:srgbClr>
              </a:solidFill>
              <a:latin typeface="Pretendard Regular" panose="02000503000000020004" pitchFamily="2" charset="-127"/>
              <a:ea typeface="Pretendard Regular" panose="02000503000000020004" pitchFamily="2" charset="-127"/>
              <a:cs typeface="Pretendard Regular" panose="02000503000000020004" pitchFamily="2" charset="-127"/>
            </a:endParaRPr>
          </a:p>
        </p:txBody>
      </p:sp>
      <p:pic>
        <p:nvPicPr>
          <p:cNvPr id="70" name="Picture 36"/>
          <p:cNvPicPr>
            <a:picLocks noChangeAspect="1"/>
          </p:cNvPicPr>
          <p:nvPr/>
        </p:nvPicPr>
        <p:blipFill>
          <a:blip r:embed="rId6">
            <a:alphaModFix amt="70000"/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67936" y="5894459"/>
            <a:ext cx="1654987" cy="1654987"/>
          </a:xfrm>
          <a:prstGeom prst="rect">
            <a:avLst/>
          </a:prstGeom>
        </p:spPr>
      </p:pic>
      <p:pic>
        <p:nvPicPr>
          <p:cNvPr id="71" name="Picture 37"/>
          <p:cNvPicPr>
            <a:picLocks noChangeAspect="1"/>
          </p:cNvPicPr>
          <p:nvPr/>
        </p:nvPicPr>
        <p:blipFill>
          <a:blip r:embed="rId7">
            <a:alphaModFix amt="70000"/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47844" y="5745920"/>
            <a:ext cx="1952065" cy="1952065"/>
          </a:xfrm>
          <a:prstGeom prst="rect">
            <a:avLst/>
          </a:prstGeom>
        </p:spPr>
      </p:pic>
      <p:pic>
        <p:nvPicPr>
          <p:cNvPr id="72" name="Picture 38"/>
          <p:cNvPicPr>
            <a:picLocks noChangeAspect="1"/>
          </p:cNvPicPr>
          <p:nvPr/>
        </p:nvPicPr>
        <p:blipFill>
          <a:blip r:embed="rId8">
            <a:alphaModFix amt="70000"/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372490" y="5932251"/>
            <a:ext cx="1579403" cy="1579403"/>
          </a:xfrm>
          <a:prstGeom prst="rect">
            <a:avLst/>
          </a:prstGeom>
        </p:spPr>
      </p:pic>
      <p:pic>
        <p:nvPicPr>
          <p:cNvPr id="73" name="Picture 39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550738" y="5899373"/>
            <a:ext cx="1645158" cy="1645158"/>
          </a:xfrm>
          <a:prstGeom prst="rect">
            <a:avLst/>
          </a:prstGeom>
        </p:spPr>
      </p:pic>
      <p:cxnSp>
        <p:nvCxnSpPr>
          <p:cNvPr id="78" name="직선 연결선 77">
            <a:extLst>
              <a:ext uri="{FF2B5EF4-FFF2-40B4-BE49-F238E27FC236}">
                <a16:creationId xmlns:a16="http://schemas.microsoft.com/office/drawing/2014/main" id="{00B078F1-0989-4F9C-9B66-A5D6CF51B6EB}"/>
              </a:ext>
            </a:extLst>
          </p:cNvPr>
          <p:cNvCxnSpPr>
            <a:cxnSpLocks/>
          </p:cNvCxnSpPr>
          <p:nvPr/>
        </p:nvCxnSpPr>
        <p:spPr>
          <a:xfrm>
            <a:off x="5105400" y="4724400"/>
            <a:ext cx="0" cy="42291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직선 연결선 78">
            <a:extLst>
              <a:ext uri="{FF2B5EF4-FFF2-40B4-BE49-F238E27FC236}">
                <a16:creationId xmlns:a16="http://schemas.microsoft.com/office/drawing/2014/main" id="{09B28044-449C-4F2A-97AC-6E8EB0E12836}"/>
              </a:ext>
            </a:extLst>
          </p:cNvPr>
          <p:cNvCxnSpPr>
            <a:cxnSpLocks/>
          </p:cNvCxnSpPr>
          <p:nvPr/>
        </p:nvCxnSpPr>
        <p:spPr>
          <a:xfrm>
            <a:off x="9155243" y="4724400"/>
            <a:ext cx="0" cy="42291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직선 연결선 79">
            <a:extLst>
              <a:ext uri="{FF2B5EF4-FFF2-40B4-BE49-F238E27FC236}">
                <a16:creationId xmlns:a16="http://schemas.microsoft.com/office/drawing/2014/main" id="{F417A12B-E12F-4BE0-98BB-D3D592051A40}"/>
              </a:ext>
            </a:extLst>
          </p:cNvPr>
          <p:cNvCxnSpPr>
            <a:cxnSpLocks/>
          </p:cNvCxnSpPr>
          <p:nvPr/>
        </p:nvCxnSpPr>
        <p:spPr>
          <a:xfrm>
            <a:off x="13182600" y="4724400"/>
            <a:ext cx="0" cy="42291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322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연결선 8"/>
          <p:cNvCxnSpPr>
            <a:stCxn id="7" idx="3"/>
            <a:endCxn id="43" idx="1"/>
          </p:cNvCxnSpPr>
          <p:nvPr/>
        </p:nvCxnSpPr>
        <p:spPr>
          <a:xfrm>
            <a:off x="3429000" y="5927850"/>
            <a:ext cx="10797911" cy="0"/>
          </a:xfrm>
          <a:prstGeom prst="line">
            <a:avLst/>
          </a:prstGeom>
          <a:ln w="38100">
            <a:solidFill>
              <a:srgbClr val="26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" y="6134100"/>
            <a:ext cx="18338800" cy="4152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900" y="2006600"/>
            <a:ext cx="762000" cy="127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65200" y="1104900"/>
            <a:ext cx="51308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altLang="ko-KR" sz="2200" dirty="0">
                <a:solidFill>
                  <a:srgbClr val="2630A0"/>
                </a:solidFill>
                <a:latin typeface="Pretendard Bold"/>
              </a:rPr>
              <a:t>MANUFACTURING PROCESS</a:t>
            </a:r>
            <a:endParaRPr lang="en-US" altLang="ko-KR" sz="2200" b="0" i="0" u="none" strike="noStrike" dirty="0">
              <a:solidFill>
                <a:srgbClr val="2630A0"/>
              </a:solidFill>
              <a:latin typeface="Pretendard Bold"/>
            </a:endParaRP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6200"/>
            <a:ext cx="101600" cy="10439400"/>
          </a:xfrm>
          <a:prstGeom prst="rect">
            <a:avLst/>
          </a:prstGeom>
        </p:spPr>
      </p:pic>
      <p:sp>
        <p:nvSpPr>
          <p:cNvPr id="27" name="TextBox 35"/>
          <p:cNvSpPr txBox="1"/>
          <p:nvPr/>
        </p:nvSpPr>
        <p:spPr>
          <a:xfrm>
            <a:off x="928594" y="1663700"/>
            <a:ext cx="5548406" cy="2501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7600" b="0" i="0" u="none" strike="noStrike" spc="-150" dirty="0"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제조 프로세스</a:t>
            </a:r>
            <a:endParaRPr lang="ko-KR" sz="7600" b="0" i="0" u="none" strike="noStrike" spc="-150" dirty="0"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066800" y="5508750"/>
            <a:ext cx="2362200" cy="838200"/>
          </a:xfrm>
          <a:prstGeom prst="rect">
            <a:avLst/>
          </a:prstGeom>
          <a:solidFill>
            <a:srgbClr val="26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원료 입고</a:t>
            </a:r>
            <a:endParaRPr lang="ko-KR" altLang="en-US" sz="2400" dirty="0"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3909151" y="5508750"/>
            <a:ext cx="2959102" cy="838200"/>
          </a:xfrm>
          <a:prstGeom prst="rect">
            <a:avLst/>
          </a:prstGeom>
          <a:solidFill>
            <a:srgbClr val="26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smtClean="0"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화장품 제형 제조</a:t>
            </a:r>
            <a:endParaRPr lang="ko-KR" altLang="en-US" sz="2400" dirty="0"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7348404" y="5508750"/>
            <a:ext cx="2959102" cy="838200"/>
          </a:xfrm>
          <a:prstGeom prst="rect">
            <a:avLst/>
          </a:prstGeom>
          <a:solidFill>
            <a:srgbClr val="26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1</a:t>
            </a:r>
            <a:r>
              <a:rPr lang="ko-KR" altLang="en-US" sz="2400" dirty="0" smtClean="0"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차 포장 충진</a:t>
            </a:r>
            <a:endParaRPr lang="ko-KR" altLang="en-US" sz="2400" dirty="0"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10787657" y="5508750"/>
            <a:ext cx="2959102" cy="838200"/>
          </a:xfrm>
          <a:prstGeom prst="rect">
            <a:avLst/>
          </a:prstGeom>
          <a:solidFill>
            <a:srgbClr val="26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최종 포장</a:t>
            </a:r>
            <a:endParaRPr lang="ko-KR" altLang="en-US" sz="2400" dirty="0"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14226911" y="5508750"/>
            <a:ext cx="2959102" cy="838200"/>
          </a:xfrm>
          <a:prstGeom prst="rect">
            <a:avLst/>
          </a:prstGeom>
          <a:solidFill>
            <a:srgbClr val="26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완제품 보관</a:t>
            </a:r>
            <a:endParaRPr lang="ko-KR" altLang="en-US" sz="2400" dirty="0"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9093416" y="6748981"/>
            <a:ext cx="2959102" cy="838200"/>
          </a:xfrm>
          <a:prstGeom prst="rect">
            <a:avLst/>
          </a:prstGeom>
          <a:solidFill>
            <a:srgbClr val="26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 smtClean="0"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포장 자재 입고</a:t>
            </a:r>
            <a:endParaRPr lang="ko-KR" altLang="en-US" sz="2400" dirty="0"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9093416" y="7559593"/>
            <a:ext cx="2959102" cy="1470107"/>
          </a:xfrm>
          <a:prstGeom prst="rect">
            <a:avLst/>
          </a:prstGeom>
          <a:solidFill>
            <a:srgbClr val="686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 smtClean="0"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1</a:t>
            </a:r>
            <a:r>
              <a:rPr lang="ko-KR" altLang="en-US" sz="2000" dirty="0" smtClean="0"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차 포장 </a:t>
            </a:r>
            <a:r>
              <a:rPr lang="en-US" altLang="ko-KR" sz="2000" dirty="0" smtClean="0"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-</a:t>
            </a:r>
            <a:r>
              <a:rPr lang="ko-KR" altLang="en-US" sz="2000" dirty="0" smtClean="0"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 용기</a:t>
            </a:r>
            <a:endParaRPr lang="en-US" altLang="ko-KR" sz="2000" dirty="0" smtClean="0">
              <a:latin typeface="Pretendard Regular" panose="02000503000000020004" pitchFamily="2" charset="-127"/>
              <a:ea typeface="Pretendard Regular" panose="02000503000000020004" pitchFamily="2" charset="-127"/>
              <a:cs typeface="Pretendard Regular" panose="02000503000000020004" pitchFamily="2" charset="-127"/>
            </a:endParaRPr>
          </a:p>
          <a:p>
            <a:pPr algn="ctr"/>
            <a:r>
              <a:rPr lang="en-US" altLang="ko-KR" sz="2000" dirty="0" smtClean="0"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2</a:t>
            </a:r>
            <a:r>
              <a:rPr lang="ko-KR" altLang="en-US" sz="2000" dirty="0" smtClean="0"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차 포장 </a:t>
            </a:r>
            <a:r>
              <a:rPr lang="en-US" altLang="ko-KR" sz="2000" dirty="0" smtClean="0"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- </a:t>
            </a:r>
            <a:r>
              <a:rPr lang="ko-KR" altLang="en-US" sz="2000" dirty="0" err="1" smtClean="0"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단상자</a:t>
            </a:r>
            <a:endParaRPr lang="en-US" altLang="ko-KR" sz="2000" dirty="0" smtClean="0">
              <a:latin typeface="Pretendard Regular" panose="02000503000000020004" pitchFamily="2" charset="-127"/>
              <a:ea typeface="Pretendard Regular" panose="02000503000000020004" pitchFamily="2" charset="-127"/>
              <a:cs typeface="Pretendard Regular" panose="02000503000000020004" pitchFamily="2" charset="-127"/>
            </a:endParaRPr>
          </a:p>
          <a:p>
            <a:pPr algn="ctr"/>
            <a:r>
              <a:rPr lang="ko-KR" altLang="en-US" sz="2000" dirty="0" smtClean="0"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최종 포장 </a:t>
            </a:r>
            <a:r>
              <a:rPr lang="en-US" altLang="ko-KR" sz="2000" dirty="0" smtClean="0"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- </a:t>
            </a:r>
            <a:r>
              <a:rPr lang="ko-KR" altLang="en-US" sz="2000" dirty="0" err="1" smtClean="0"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카톤박스</a:t>
            </a:r>
            <a:endParaRPr lang="ko-KR" altLang="en-US" sz="2000" dirty="0">
              <a:latin typeface="Pretendard Regular" panose="02000503000000020004" pitchFamily="2" charset="-127"/>
              <a:ea typeface="Pretendard Regular" panose="02000503000000020004" pitchFamily="2" charset="-127"/>
              <a:cs typeface="Pretendard Regular" panose="02000503000000020004" pitchFamily="2" charset="-127"/>
            </a:endParaRPr>
          </a:p>
        </p:txBody>
      </p:sp>
      <p:cxnSp>
        <p:nvCxnSpPr>
          <p:cNvPr id="49" name="직선 연결선 48"/>
          <p:cNvCxnSpPr>
            <a:stCxn id="56" idx="2"/>
          </p:cNvCxnSpPr>
          <p:nvPr/>
        </p:nvCxnSpPr>
        <p:spPr>
          <a:xfrm>
            <a:off x="7099000" y="4892055"/>
            <a:ext cx="0" cy="1033633"/>
          </a:xfrm>
          <a:prstGeom prst="line">
            <a:avLst/>
          </a:prstGeom>
          <a:ln w="28575">
            <a:solidFill>
              <a:srgbClr val="26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직선 연결선 54"/>
          <p:cNvCxnSpPr/>
          <p:nvPr/>
        </p:nvCxnSpPr>
        <p:spPr>
          <a:xfrm>
            <a:off x="10572967" y="5925688"/>
            <a:ext cx="0" cy="823293"/>
          </a:xfrm>
          <a:prstGeom prst="line">
            <a:avLst/>
          </a:prstGeom>
          <a:ln w="28575">
            <a:solidFill>
              <a:srgbClr val="26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직사각형 55"/>
          <p:cNvSpPr/>
          <p:nvPr/>
        </p:nvSpPr>
        <p:spPr>
          <a:xfrm>
            <a:off x="5847748" y="4053855"/>
            <a:ext cx="2502504" cy="838200"/>
          </a:xfrm>
          <a:prstGeom prst="rect">
            <a:avLst/>
          </a:prstGeom>
          <a:solidFill>
            <a:srgbClr val="686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smtClean="0"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화장품 제형 </a:t>
            </a:r>
            <a:r>
              <a:rPr lang="en-US" altLang="ko-KR" sz="2000" dirty="0" smtClean="0"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QC</a:t>
            </a:r>
            <a:endParaRPr lang="ko-KR" altLang="en-US" sz="2000" dirty="0">
              <a:latin typeface="Pretendard Regular" panose="02000503000000020004" pitchFamily="2" charset="-127"/>
              <a:ea typeface="Pretendard Regular" panose="02000503000000020004" pitchFamily="2" charset="-127"/>
              <a:cs typeface="Pretendard Regular" panose="02000503000000020004" pitchFamily="2" charset="-127"/>
            </a:endParaRPr>
          </a:p>
        </p:txBody>
      </p:sp>
      <p:cxnSp>
        <p:nvCxnSpPr>
          <p:cNvPr id="67" name="직선 연결선 66"/>
          <p:cNvCxnSpPr/>
          <p:nvPr/>
        </p:nvCxnSpPr>
        <p:spPr>
          <a:xfrm>
            <a:off x="13986835" y="5925688"/>
            <a:ext cx="0" cy="823293"/>
          </a:xfrm>
          <a:prstGeom prst="line">
            <a:avLst/>
          </a:prstGeom>
          <a:ln w="28575">
            <a:solidFill>
              <a:srgbClr val="26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직사각형 67"/>
          <p:cNvSpPr/>
          <p:nvPr/>
        </p:nvSpPr>
        <p:spPr>
          <a:xfrm>
            <a:off x="12886070" y="6748981"/>
            <a:ext cx="2201530" cy="838200"/>
          </a:xfrm>
          <a:prstGeom prst="rect">
            <a:avLst/>
          </a:prstGeom>
          <a:solidFill>
            <a:srgbClr val="686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smtClean="0"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완제품 </a:t>
            </a:r>
            <a:r>
              <a:rPr lang="en-US" altLang="ko-KR" sz="2000" dirty="0" smtClean="0"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QC</a:t>
            </a:r>
            <a:endParaRPr lang="ko-KR" altLang="en-US" sz="2000" dirty="0">
              <a:latin typeface="Pretendard Regular" panose="02000503000000020004" pitchFamily="2" charset="-127"/>
              <a:ea typeface="Pretendard Regular" panose="02000503000000020004" pitchFamily="2" charset="-127"/>
              <a:cs typeface="Pretendard Regular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5089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" y="6161087"/>
            <a:ext cx="18280063" cy="41529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F8D66757-8E46-4E9C-B1B2-7C33A98CD78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017" y="1053498"/>
            <a:ext cx="9360442" cy="4358157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900" y="2006600"/>
            <a:ext cx="762000" cy="12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6200"/>
            <a:ext cx="101600" cy="1043940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965200" y="1104900"/>
            <a:ext cx="42545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2200" b="0" i="0" u="none" strike="noStrike" dirty="0">
                <a:solidFill>
                  <a:srgbClr val="2630A0"/>
                </a:solidFill>
                <a:latin typeface="Pretendard Bold"/>
              </a:rPr>
              <a:t>BUSINESS STATUS</a:t>
            </a:r>
          </a:p>
        </p:txBody>
      </p:sp>
      <p:sp>
        <p:nvSpPr>
          <p:cNvPr id="23" name="TextBox 35"/>
          <p:cNvSpPr txBox="1"/>
          <p:nvPr/>
        </p:nvSpPr>
        <p:spPr>
          <a:xfrm>
            <a:off x="954314" y="1658257"/>
            <a:ext cx="13142686" cy="2507343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7600" spc="-150" dirty="0"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글로벌 </a:t>
            </a:r>
            <a:r>
              <a:rPr lang="ko-KR" altLang="en-US" sz="7600" spc="-150" dirty="0" smtClean="0"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네트워크</a:t>
            </a:r>
            <a:endParaRPr lang="ko-KR" sz="7600" b="0" i="0" u="none" strike="noStrike" spc="-150" dirty="0"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B3228B22-3735-482F-BD0E-9A42BE7A9F0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"/>
          </a:blip>
          <a:stretch>
            <a:fillRect/>
          </a:stretch>
        </p:blipFill>
        <p:spPr>
          <a:xfrm>
            <a:off x="1404937" y="7695628"/>
            <a:ext cx="15544799" cy="1956372"/>
          </a:xfrm>
          <a:prstGeom prst="rect">
            <a:avLst/>
          </a:prstGeom>
          <a:effectLst>
            <a:outerShdw blurRad="574159" dist="137453" dir="2700000">
              <a:srgbClr val="222222">
                <a:alpha val="18000"/>
              </a:srgbClr>
            </a:outerShdw>
          </a:effectLst>
        </p:spPr>
      </p:pic>
      <p:grpSp>
        <p:nvGrpSpPr>
          <p:cNvPr id="29" name="그룹 28"/>
          <p:cNvGrpSpPr/>
          <p:nvPr/>
        </p:nvGrpSpPr>
        <p:grpSpPr>
          <a:xfrm>
            <a:off x="982120" y="3909758"/>
            <a:ext cx="6866481" cy="830997"/>
            <a:chOff x="982120" y="3775444"/>
            <a:chExt cx="6866481" cy="830997"/>
          </a:xfrm>
        </p:grpSpPr>
        <p:pic>
          <p:nvPicPr>
            <p:cNvPr id="20" name="Picture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982120" y="3887838"/>
              <a:ext cx="59064" cy="62610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DA5ECAC-AD59-44EB-9C1F-AE4F9629259D}"/>
                </a:ext>
              </a:extLst>
            </p:cNvPr>
            <p:cNvSpPr txBox="1"/>
            <p:nvPr/>
          </p:nvSpPr>
          <p:spPr>
            <a:xfrm>
              <a:off x="1264915" y="3775444"/>
              <a:ext cx="658368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24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미국, 유럽, 호주, 중국</a:t>
              </a:r>
              <a:r>
                <a:rPr lang="ko-KR" altLang="en-US" sz="2400" dirty="0" smtClean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, 홍콩,</a:t>
              </a:r>
              <a:endParaRPr lang="en-US" altLang="ko-KR" sz="2400" dirty="0" smtClean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endParaRPr>
            </a:p>
            <a:p>
              <a:r>
                <a:rPr lang="ko-KR" altLang="en-US" sz="2400" dirty="0" smtClean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인도네시아 </a:t>
              </a:r>
              <a:r>
                <a:rPr lang="ko-KR" altLang="en-US" sz="24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등 다수 국가 </a:t>
              </a:r>
              <a:r>
                <a:rPr lang="ko-KR" altLang="en-US" sz="2400" dirty="0" smtClean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수출</a:t>
              </a:r>
              <a:endParaRPr lang="ko-KR" altLang="en-US" sz="24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endParaRPr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1404937" y="6816042"/>
            <a:ext cx="11892870" cy="461665"/>
            <a:chOff x="1404937" y="6947974"/>
            <a:chExt cx="11892870" cy="46166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DA5ECAC-AD59-44EB-9C1F-AE4F9629259D}"/>
                </a:ext>
              </a:extLst>
            </p:cNvPr>
            <p:cNvSpPr txBox="1"/>
            <p:nvPr/>
          </p:nvSpPr>
          <p:spPr>
            <a:xfrm>
              <a:off x="1600200" y="6947974"/>
              <a:ext cx="1169760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2400" dirty="0" smtClean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AS </a:t>
              </a:r>
              <a:r>
                <a:rPr lang="ko-KR" altLang="en-US" sz="2400" dirty="0" err="1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Watson</a:t>
              </a:r>
              <a:r>
                <a:rPr lang="ko-KR" altLang="en-US" sz="24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, Nordstrom, Costco, </a:t>
              </a:r>
              <a:r>
                <a:rPr lang="ko-KR" altLang="en-US" sz="2400" dirty="0" err="1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T.J.Maxx</a:t>
              </a:r>
              <a:r>
                <a:rPr lang="en-US" altLang="ko-KR" sz="24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, Target</a:t>
              </a:r>
              <a:r>
                <a:rPr lang="ko-KR" altLang="en-US" sz="24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 등 유명 유통 채널 납품</a:t>
              </a:r>
            </a:p>
          </p:txBody>
        </p:sp>
        <p:pic>
          <p:nvPicPr>
            <p:cNvPr id="27" name="Picture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404937" y="6994003"/>
              <a:ext cx="59064" cy="369606"/>
            </a:xfrm>
            <a:prstGeom prst="rect">
              <a:avLst/>
            </a:prstGeom>
          </p:spPr>
        </p:pic>
      </p:grpSp>
      <p:pic>
        <p:nvPicPr>
          <p:cNvPr id="10" name="그림 9">
            <a:extLst>
              <a:ext uri="{FF2B5EF4-FFF2-40B4-BE49-F238E27FC236}">
                <a16:creationId xmlns:a16="http://schemas.microsoft.com/office/drawing/2014/main" id="{82C8017A-3458-4AFB-9F22-B08EDBAA5E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475" b="94068" l="2804" r="96028">
                        <a14:foregroundMark x1="14019" y1="49153" x2="14019" y2="49153"/>
                        <a14:foregroundMark x1="18692" y1="16949" x2="18692" y2="16949"/>
                        <a14:foregroundMark x1="2804" y1="31356" x2="2804" y2="31356"/>
                        <a14:foregroundMark x1="34112" y1="40678" x2="34112" y2="40678"/>
                        <a14:foregroundMark x1="50467" y1="46610" x2="50467" y2="46610"/>
                        <a14:foregroundMark x1="55841" y1="57627" x2="55841" y2="57627"/>
                        <a14:foregroundMark x1="72430" y1="94068" x2="72430" y2="94068"/>
                        <a14:foregroundMark x1="89486" y1="57627" x2="89486" y2="57627"/>
                        <a14:foregroundMark x1="96028" y1="33898" x2="96028" y2="33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2476" y="8465612"/>
            <a:ext cx="1926617" cy="53117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F9D62B6D-03BA-4C1F-8327-A1FEDF390B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49" b="89764" l="5808" r="89899">
                        <a14:foregroundMark x1="10354" y1="36220" x2="10354" y2="36220"/>
                        <a14:foregroundMark x1="5808" y1="24409" x2="5808" y2="24409"/>
                        <a14:foregroundMark x1="17929" y1="48031" x2="17929" y2="48031"/>
                        <a14:foregroundMark x1="23737" y1="44094" x2="23737" y2="44094"/>
                        <a14:foregroundMark x1="27525" y1="48031" x2="27525" y2="48031"/>
                        <a14:foregroundMark x1="37879" y1="29921" x2="37879" y2="29921"/>
                        <a14:foregroundMark x1="81061" y1="49606" x2="81061" y2="49606"/>
                        <a14:foregroundMark x1="80556" y1="22047" x2="80556" y2="22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561" y="8445356"/>
            <a:ext cx="1782570" cy="571683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24CFA6B7-F000-47D4-B6A2-AC136BE6667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955" b="88806" l="8000" r="92800">
                        <a14:foregroundMark x1="9867" y1="32090" x2="9867" y2="32090"/>
                        <a14:foregroundMark x1="8000" y1="39552" x2="8000" y2="39552"/>
                        <a14:foregroundMark x1="92800" y1="39552" x2="92800" y2="39552"/>
                        <a14:foregroundMark x1="20800" y1="82836" x2="20800" y2="82836"/>
                        <a14:foregroundMark x1="23467" y1="75373" x2="23467" y2="75373"/>
                        <a14:foregroundMark x1="23467" y1="71642" x2="23467" y2="71642"/>
                        <a14:foregroundMark x1="45067" y1="75373" x2="45067" y2="75373"/>
                        <a14:foregroundMark x1="66667" y1="75373" x2="66667" y2="75373"/>
                        <a14:foregroundMark x1="90133" y1="76866" x2="90133" y2="768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483" y="8429601"/>
            <a:ext cx="1688040" cy="60319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867" y="8506283"/>
            <a:ext cx="2525349" cy="449828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07" y="8480563"/>
            <a:ext cx="2282232" cy="50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4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" y="6134100"/>
            <a:ext cx="18338800" cy="4152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900" y="2006600"/>
            <a:ext cx="762000" cy="127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65200" y="1104900"/>
            <a:ext cx="42545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altLang="ko-KR" sz="2200" dirty="0">
                <a:solidFill>
                  <a:srgbClr val="2630A0"/>
                </a:solidFill>
                <a:latin typeface="Pretendard Bold"/>
              </a:rPr>
              <a:t>OUR CORE STRENGTHS</a:t>
            </a:r>
            <a:endParaRPr lang="en-US" altLang="ko-KR" sz="2200" b="0" i="0" u="none" strike="noStrike" dirty="0">
              <a:solidFill>
                <a:srgbClr val="2630A0"/>
              </a:solidFill>
              <a:latin typeface="Pretendard Bold"/>
            </a:endParaRP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6200"/>
            <a:ext cx="101600" cy="10439400"/>
          </a:xfrm>
          <a:prstGeom prst="rect">
            <a:avLst/>
          </a:prstGeom>
        </p:spPr>
      </p:pic>
      <p:sp>
        <p:nvSpPr>
          <p:cNvPr id="27" name="TextBox 35"/>
          <p:cNvSpPr txBox="1"/>
          <p:nvPr/>
        </p:nvSpPr>
        <p:spPr>
          <a:xfrm>
            <a:off x="928594" y="1663700"/>
            <a:ext cx="16140206" cy="2501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altLang="ko-KR" sz="7600" spc="-150" dirty="0" smtClean="0"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OEM·ODM </a:t>
            </a:r>
            <a:r>
              <a:rPr lang="ko-KR" altLang="en-US" sz="7600" spc="-150" dirty="0" smtClean="0"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전문가</a:t>
            </a:r>
            <a:endParaRPr lang="ko-KR" sz="7600" b="0" i="0" u="none" strike="noStrike" spc="-150" dirty="0">
              <a:latin typeface="Pretendard Regular" panose="02000503000000020004" pitchFamily="2" charset="-127"/>
              <a:ea typeface="Pretendard Regular" panose="02000503000000020004" pitchFamily="2" charset="-127"/>
              <a:cs typeface="Pretendard Regular" panose="02000503000000020004" pitchFamily="2" charset="-127"/>
            </a:endParaRPr>
          </a:p>
        </p:txBody>
      </p:sp>
      <p:pic>
        <p:nvPicPr>
          <p:cNvPr id="30" name="Picture 6">
            <a:extLst>
              <a:ext uri="{FF2B5EF4-FFF2-40B4-BE49-F238E27FC236}">
                <a16:creationId xmlns:a16="http://schemas.microsoft.com/office/drawing/2014/main" id="{5A2814A4-AB17-4DAD-8D9B-AF56B559A96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92000"/>
          </a:blip>
          <a:stretch>
            <a:fillRect/>
          </a:stretch>
        </p:blipFill>
        <p:spPr>
          <a:xfrm>
            <a:off x="977900" y="3987800"/>
            <a:ext cx="16357600" cy="5461000"/>
          </a:xfrm>
          <a:prstGeom prst="rect">
            <a:avLst/>
          </a:prstGeom>
        </p:spPr>
      </p:pic>
      <p:pic>
        <p:nvPicPr>
          <p:cNvPr id="55" name="Picture 15">
            <a:extLst>
              <a:ext uri="{FF2B5EF4-FFF2-40B4-BE49-F238E27FC236}">
                <a16:creationId xmlns:a16="http://schemas.microsoft.com/office/drawing/2014/main" id="{AD4D224D-80CB-4B6B-9E98-D7D74C797A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4753" y="6026143"/>
            <a:ext cx="1016000" cy="1143000"/>
          </a:xfrm>
          <a:prstGeom prst="rect">
            <a:avLst/>
          </a:prstGeom>
        </p:spPr>
      </p:pic>
      <p:sp>
        <p:nvSpPr>
          <p:cNvPr id="56" name="TextBox 16">
            <a:extLst>
              <a:ext uri="{FF2B5EF4-FFF2-40B4-BE49-F238E27FC236}">
                <a16:creationId xmlns:a16="http://schemas.microsoft.com/office/drawing/2014/main" id="{5CAD0197-C9E4-4C8B-BC56-CA77B538D85C}"/>
              </a:ext>
            </a:extLst>
          </p:cNvPr>
          <p:cNvSpPr txBox="1"/>
          <p:nvPr/>
        </p:nvSpPr>
        <p:spPr>
          <a:xfrm>
            <a:off x="2231753" y="4419600"/>
            <a:ext cx="7493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sz="2400" i="0" u="none" strike="noStrike" dirty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01</a:t>
            </a:r>
          </a:p>
        </p:txBody>
      </p:sp>
      <p:sp>
        <p:nvSpPr>
          <p:cNvPr id="57" name="TextBox 17">
            <a:extLst>
              <a:ext uri="{FF2B5EF4-FFF2-40B4-BE49-F238E27FC236}">
                <a16:creationId xmlns:a16="http://schemas.microsoft.com/office/drawing/2014/main" id="{C1E7B537-2A27-4E7F-B8F3-8390787F11D9}"/>
              </a:ext>
            </a:extLst>
          </p:cNvPr>
          <p:cNvSpPr txBox="1"/>
          <p:nvPr/>
        </p:nvSpPr>
        <p:spPr>
          <a:xfrm>
            <a:off x="1628504" y="4981572"/>
            <a:ext cx="1949450" cy="72389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/>
            <a:r>
              <a:rPr lang="ko-KR" altLang="en-US" sz="2400" dirty="0" smtClean="0">
                <a:solidFill>
                  <a:srgbClr val="191919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차별화된</a:t>
            </a:r>
            <a:endParaRPr lang="en-US" altLang="ko-KR" sz="2400" dirty="0" smtClean="0">
              <a:solidFill>
                <a:srgbClr val="191919"/>
              </a:solidFill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  <a:p>
            <a:pPr lvl="0" algn="ctr"/>
            <a:r>
              <a:rPr lang="ko-KR" altLang="en-US" sz="2400" dirty="0" smtClean="0">
                <a:solidFill>
                  <a:srgbClr val="191919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제품 </a:t>
            </a:r>
            <a:r>
              <a:rPr lang="ko-KR" altLang="en-US" sz="2400" dirty="0">
                <a:solidFill>
                  <a:srgbClr val="191919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개발 역량 </a:t>
            </a:r>
            <a:endParaRPr lang="ko-KR" sz="2400" b="0" i="0" u="none" strike="noStrike" dirty="0">
              <a:solidFill>
                <a:srgbClr val="191919"/>
              </a:solidFill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58" name="TextBox 18">
            <a:extLst>
              <a:ext uri="{FF2B5EF4-FFF2-40B4-BE49-F238E27FC236}">
                <a16:creationId xmlns:a16="http://schemas.microsoft.com/office/drawing/2014/main" id="{E0539B67-9FD4-40C2-9CDC-D8C7F5BB4A7C}"/>
              </a:ext>
            </a:extLst>
          </p:cNvPr>
          <p:cNvSpPr txBox="1"/>
          <p:nvPr/>
        </p:nvSpPr>
        <p:spPr>
          <a:xfrm>
            <a:off x="1355452" y="7702550"/>
            <a:ext cx="2501902" cy="12382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/>
            <a:r>
              <a:rPr lang="ko-KR" altLang="en-US" sz="2000" dirty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자체 </a:t>
            </a:r>
            <a:r>
              <a:rPr lang="ko-KR" altLang="en-US" sz="2000" dirty="0" smtClean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연구소를 기반으로 </a:t>
            </a:r>
            <a:r>
              <a:rPr lang="ko-KR" altLang="en-US" sz="2000" dirty="0" err="1" smtClean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고기능성</a:t>
            </a:r>
            <a:r>
              <a:rPr lang="en-US" altLang="ko-KR" sz="2000" dirty="0" smtClean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·</a:t>
            </a:r>
            <a:r>
              <a:rPr lang="ko-KR" altLang="en-US" sz="2000" dirty="0" err="1" smtClean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저자극</a:t>
            </a:r>
            <a:r>
              <a:rPr lang="en-US" altLang="ko-KR" sz="2000" dirty="0" smtClean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·</a:t>
            </a:r>
          </a:p>
          <a:p>
            <a:pPr lvl="0" algn="ctr"/>
            <a:r>
              <a:rPr lang="ko-KR" altLang="en-US" sz="2000" dirty="0" smtClean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트렌드 </a:t>
            </a:r>
            <a:r>
              <a:rPr lang="ko-KR" altLang="en-US" sz="2000" dirty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대응 </a:t>
            </a:r>
            <a:r>
              <a:rPr lang="ko-KR" altLang="en-US" sz="2000" dirty="0" smtClean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제품의</a:t>
            </a:r>
            <a:endParaRPr lang="en-US" altLang="ko-KR" sz="2000" dirty="0" smtClean="0">
              <a:solidFill>
                <a:schemeClr val="tx1">
                  <a:alpha val="74902"/>
                </a:schemeClr>
              </a:solidFill>
              <a:latin typeface="Pretendard Regular" panose="02000503000000020004" pitchFamily="2" charset="-127"/>
              <a:ea typeface="Pretendard Regular" panose="02000503000000020004" pitchFamily="2" charset="-127"/>
              <a:cs typeface="Pretendard Regular" panose="02000503000000020004" pitchFamily="2" charset="-127"/>
            </a:endParaRPr>
          </a:p>
          <a:p>
            <a:pPr lvl="0" algn="ctr"/>
            <a:r>
              <a:rPr lang="ko-KR" altLang="en-US" sz="2000" dirty="0" smtClean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독자적 </a:t>
            </a:r>
            <a:r>
              <a:rPr lang="ko-KR" altLang="en-US" sz="2000" dirty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개발 체계 구축</a:t>
            </a:r>
            <a:endParaRPr lang="en-US" sz="2000" b="0" i="0" u="none" strike="noStrike" dirty="0">
              <a:solidFill>
                <a:schemeClr val="tx1">
                  <a:alpha val="74902"/>
                </a:schemeClr>
              </a:solidFill>
              <a:latin typeface="Pretendard Regular" panose="02000503000000020004" pitchFamily="2" charset="-127"/>
              <a:ea typeface="Pretendard Regular" panose="02000503000000020004" pitchFamily="2" charset="-127"/>
              <a:cs typeface="Pretendard Regular" panose="02000503000000020004" pitchFamily="2" charset="-127"/>
            </a:endParaRPr>
          </a:p>
        </p:txBody>
      </p:sp>
      <p:pic>
        <p:nvPicPr>
          <p:cNvPr id="59" name="Picture 19">
            <a:extLst>
              <a:ext uri="{FF2B5EF4-FFF2-40B4-BE49-F238E27FC236}">
                <a16:creationId xmlns:a16="http://schemas.microsoft.com/office/drawing/2014/main" id="{BFB0C80D-E490-4728-A7B0-4A7E8F2849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1686" y="6070593"/>
            <a:ext cx="1066800" cy="1054100"/>
          </a:xfrm>
          <a:prstGeom prst="rect">
            <a:avLst/>
          </a:prstGeom>
        </p:spPr>
      </p:pic>
      <p:sp>
        <p:nvSpPr>
          <p:cNvPr id="60" name="TextBox 20">
            <a:extLst>
              <a:ext uri="{FF2B5EF4-FFF2-40B4-BE49-F238E27FC236}">
                <a16:creationId xmlns:a16="http://schemas.microsoft.com/office/drawing/2014/main" id="{D3A16D33-224C-4047-AF5C-011317DFB218}"/>
              </a:ext>
            </a:extLst>
          </p:cNvPr>
          <p:cNvSpPr txBox="1"/>
          <p:nvPr/>
        </p:nvSpPr>
        <p:spPr>
          <a:xfrm>
            <a:off x="5506786" y="4419600"/>
            <a:ext cx="7493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sz="2400" i="0" u="none" strike="noStrike" dirty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02</a:t>
            </a:r>
          </a:p>
        </p:txBody>
      </p:sp>
      <p:sp>
        <p:nvSpPr>
          <p:cNvPr id="61" name="TextBox 21">
            <a:extLst>
              <a:ext uri="{FF2B5EF4-FFF2-40B4-BE49-F238E27FC236}">
                <a16:creationId xmlns:a16="http://schemas.microsoft.com/office/drawing/2014/main" id="{FE869F57-E252-4541-82CA-AAF79AC826CE}"/>
              </a:ext>
            </a:extLst>
          </p:cNvPr>
          <p:cNvSpPr txBox="1"/>
          <p:nvPr/>
        </p:nvSpPr>
        <p:spPr>
          <a:xfrm>
            <a:off x="4833685" y="4981572"/>
            <a:ext cx="2089154" cy="72389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/>
            <a:r>
              <a:rPr lang="ko-KR" altLang="en-US" sz="2400" dirty="0">
                <a:solidFill>
                  <a:srgbClr val="191919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제</a:t>
            </a:r>
            <a:r>
              <a:rPr lang="ko-KR" altLang="en-US" sz="2400" dirty="0" smtClean="0">
                <a:solidFill>
                  <a:srgbClr val="191919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품 통합</a:t>
            </a:r>
            <a:r>
              <a:rPr lang="en-US" altLang="ko-KR" sz="2400" dirty="0">
                <a:solidFill>
                  <a:srgbClr val="191919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 </a:t>
            </a:r>
            <a:r>
              <a:rPr lang="ko-KR" altLang="en-US" sz="2400" dirty="0" smtClean="0">
                <a:solidFill>
                  <a:srgbClr val="191919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개발</a:t>
            </a:r>
            <a:endParaRPr lang="en-US" altLang="ko-KR" sz="2400" dirty="0" smtClean="0">
              <a:solidFill>
                <a:srgbClr val="191919"/>
              </a:solidFill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  <a:p>
            <a:pPr lvl="0" algn="ctr"/>
            <a:r>
              <a:rPr lang="ko-KR" altLang="en-US" sz="2400" dirty="0" smtClean="0">
                <a:solidFill>
                  <a:srgbClr val="191919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솔루션 </a:t>
            </a:r>
            <a:r>
              <a:rPr lang="ko-KR" altLang="en-US" sz="2400" dirty="0">
                <a:solidFill>
                  <a:srgbClr val="191919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제공</a:t>
            </a:r>
            <a:r>
              <a:rPr lang="en-US" altLang="ko-KR" sz="2400" dirty="0">
                <a:solidFill>
                  <a:srgbClr val="191919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 </a:t>
            </a:r>
            <a:endParaRPr lang="ko-KR" sz="2400" b="0" i="0" u="none" strike="noStrike" dirty="0">
              <a:solidFill>
                <a:srgbClr val="191919"/>
              </a:solidFill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62" name="TextBox 22">
            <a:extLst>
              <a:ext uri="{FF2B5EF4-FFF2-40B4-BE49-F238E27FC236}">
                <a16:creationId xmlns:a16="http://schemas.microsoft.com/office/drawing/2014/main" id="{4B1E1953-32C0-406B-967A-C6C0FC3EAAD9}"/>
              </a:ext>
            </a:extLst>
          </p:cNvPr>
          <p:cNvSpPr txBox="1"/>
          <p:nvPr/>
        </p:nvSpPr>
        <p:spPr>
          <a:xfrm>
            <a:off x="4623229" y="7702550"/>
            <a:ext cx="2509158" cy="12382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/>
            <a:r>
              <a:rPr lang="ko-KR" altLang="en-US" sz="2000" dirty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전문 </a:t>
            </a:r>
            <a:r>
              <a:rPr lang="ko-KR" altLang="en-US" sz="2000" dirty="0" smtClean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연구원</a:t>
            </a:r>
            <a:r>
              <a:rPr lang="ko-KR" altLang="en-US" sz="2000" dirty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과</a:t>
            </a:r>
            <a:r>
              <a:rPr lang="ko-KR" altLang="en-US" sz="2000" dirty="0" smtClean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 디자이너를 통해 </a:t>
            </a:r>
            <a:r>
              <a:rPr lang="ko-KR" altLang="en-US" sz="2000" dirty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제형 및 디자인 개발까지 일관된 통합 솔루션 제공</a:t>
            </a:r>
            <a:endParaRPr lang="en-US" sz="2000" dirty="0">
              <a:solidFill>
                <a:schemeClr val="tx1">
                  <a:alpha val="74902"/>
                </a:schemeClr>
              </a:solidFill>
              <a:latin typeface="Pretendard Regular" panose="02000503000000020004" pitchFamily="2" charset="-127"/>
              <a:ea typeface="Pretendard Regular" panose="02000503000000020004" pitchFamily="2" charset="-127"/>
              <a:cs typeface="Pretendard Regular" panose="02000503000000020004" pitchFamily="2" charset="-127"/>
            </a:endParaRPr>
          </a:p>
        </p:txBody>
      </p:sp>
      <p:pic>
        <p:nvPicPr>
          <p:cNvPr id="63" name="Picture 23">
            <a:extLst>
              <a:ext uri="{FF2B5EF4-FFF2-40B4-BE49-F238E27FC236}">
                <a16:creationId xmlns:a16="http://schemas.microsoft.com/office/drawing/2014/main" id="{4BB74D74-2FA1-42E0-A230-7A0D99DF77B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794" t="14885" r="16794" b="14885"/>
          <a:stretch/>
        </p:blipFill>
        <p:spPr>
          <a:xfrm>
            <a:off x="8574300" y="6013443"/>
            <a:ext cx="1104900" cy="1168400"/>
          </a:xfrm>
          <a:prstGeom prst="rect">
            <a:avLst/>
          </a:prstGeom>
        </p:spPr>
      </p:pic>
      <p:sp>
        <p:nvSpPr>
          <p:cNvPr id="64" name="TextBox 24">
            <a:extLst>
              <a:ext uri="{FF2B5EF4-FFF2-40B4-BE49-F238E27FC236}">
                <a16:creationId xmlns:a16="http://schemas.microsoft.com/office/drawing/2014/main" id="{0F86D07D-4B0A-42AC-BA3A-BD3BA9CC4A0B}"/>
              </a:ext>
            </a:extLst>
          </p:cNvPr>
          <p:cNvSpPr txBox="1"/>
          <p:nvPr/>
        </p:nvSpPr>
        <p:spPr>
          <a:xfrm>
            <a:off x="8752100" y="4419600"/>
            <a:ext cx="7493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sz="2400" i="0" u="none" strike="noStrike" dirty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03</a:t>
            </a:r>
          </a:p>
        </p:txBody>
      </p:sp>
      <p:sp>
        <p:nvSpPr>
          <p:cNvPr id="65" name="TextBox 25">
            <a:extLst>
              <a:ext uri="{FF2B5EF4-FFF2-40B4-BE49-F238E27FC236}">
                <a16:creationId xmlns:a16="http://schemas.microsoft.com/office/drawing/2014/main" id="{4AC7981A-8D8D-473B-9E3B-47EBD5ACC671}"/>
              </a:ext>
            </a:extLst>
          </p:cNvPr>
          <p:cNvSpPr txBox="1"/>
          <p:nvPr/>
        </p:nvSpPr>
        <p:spPr>
          <a:xfrm>
            <a:off x="8015500" y="4981573"/>
            <a:ext cx="2216152" cy="72389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/>
            <a:r>
              <a:rPr lang="ko-KR" altLang="en-US" sz="2400" b="0" i="0" u="none" strike="noStrike" dirty="0">
                <a:solidFill>
                  <a:srgbClr val="191919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자체 </a:t>
            </a:r>
            <a:r>
              <a:rPr lang="ko-KR" altLang="en-US" sz="2400" dirty="0" err="1">
                <a:solidFill>
                  <a:srgbClr val="191919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조성료</a:t>
            </a:r>
            <a:r>
              <a:rPr lang="ko-KR" altLang="en-US" sz="2400" dirty="0">
                <a:solidFill>
                  <a:srgbClr val="191919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 </a:t>
            </a:r>
            <a:endParaRPr lang="en-US" altLang="ko-KR" sz="2400" dirty="0">
              <a:solidFill>
                <a:srgbClr val="191919"/>
              </a:solidFill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  <a:p>
            <a:pPr lvl="0" algn="ctr"/>
            <a:r>
              <a:rPr lang="ko-KR" altLang="en-US" sz="2400" b="0" i="0" u="none" strike="noStrike" dirty="0">
                <a:solidFill>
                  <a:srgbClr val="191919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특허 기술 보유</a:t>
            </a:r>
            <a:endParaRPr lang="ko-KR" sz="2400" b="0" i="0" u="none" strike="noStrike" dirty="0">
              <a:solidFill>
                <a:srgbClr val="191919"/>
              </a:solidFill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66" name="TextBox 26">
            <a:extLst>
              <a:ext uri="{FF2B5EF4-FFF2-40B4-BE49-F238E27FC236}">
                <a16:creationId xmlns:a16="http://schemas.microsoft.com/office/drawing/2014/main" id="{46D8D6F6-39CC-4174-BB40-14DA0717F321}"/>
              </a:ext>
            </a:extLst>
          </p:cNvPr>
          <p:cNvSpPr txBox="1"/>
          <p:nvPr/>
        </p:nvSpPr>
        <p:spPr>
          <a:xfrm>
            <a:off x="7812300" y="7702550"/>
            <a:ext cx="2628900" cy="12382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/>
            <a:r>
              <a:rPr lang="ko-KR" altLang="en-US" sz="2000" dirty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독자적인 특허 </a:t>
            </a:r>
            <a:r>
              <a:rPr lang="ko-KR" altLang="en-US" sz="2000" dirty="0" smtClean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기반</a:t>
            </a:r>
            <a:endParaRPr lang="en-US" altLang="ko-KR" sz="2000" dirty="0" smtClean="0">
              <a:solidFill>
                <a:schemeClr val="tx1">
                  <a:alpha val="74902"/>
                </a:schemeClr>
              </a:solidFill>
              <a:latin typeface="Pretendard Regular" panose="02000503000000020004" pitchFamily="2" charset="-127"/>
              <a:ea typeface="Pretendard Regular" panose="02000503000000020004" pitchFamily="2" charset="-127"/>
              <a:cs typeface="Pretendard Regular" panose="02000503000000020004" pitchFamily="2" charset="-127"/>
            </a:endParaRPr>
          </a:p>
          <a:p>
            <a:pPr lvl="0" algn="ctr"/>
            <a:r>
              <a:rPr lang="ko-KR" altLang="en-US" sz="2000" dirty="0" smtClean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발효 </a:t>
            </a:r>
            <a:r>
              <a:rPr lang="ko-KR" altLang="en-US" sz="2000" dirty="0" err="1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저분자</a:t>
            </a:r>
            <a:r>
              <a:rPr lang="ko-KR" altLang="en-US" sz="2000" dirty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 </a:t>
            </a:r>
            <a:r>
              <a:rPr lang="ko-KR" altLang="en-US" sz="2000" dirty="0" err="1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조성물</a:t>
            </a:r>
            <a:r>
              <a:rPr lang="ko-KR" altLang="en-US" sz="2000" dirty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 기술을 접목해 차별화된 </a:t>
            </a:r>
            <a:r>
              <a:rPr lang="ko-KR" altLang="en-US" sz="2000" dirty="0" smtClean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제품</a:t>
            </a:r>
            <a:endParaRPr lang="en-US" altLang="ko-KR" sz="2000" dirty="0">
              <a:solidFill>
                <a:schemeClr val="tx1">
                  <a:alpha val="74902"/>
                </a:schemeClr>
              </a:solidFill>
              <a:latin typeface="Pretendard Regular" panose="02000503000000020004" pitchFamily="2" charset="-127"/>
              <a:ea typeface="Pretendard Regular" panose="02000503000000020004" pitchFamily="2" charset="-127"/>
              <a:cs typeface="Pretendard Regular" panose="02000503000000020004" pitchFamily="2" charset="-127"/>
            </a:endParaRPr>
          </a:p>
          <a:p>
            <a:pPr lvl="0" algn="ctr"/>
            <a:r>
              <a:rPr lang="ko-KR" altLang="en-US" sz="2000" dirty="0" smtClean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효능 </a:t>
            </a:r>
            <a:r>
              <a:rPr lang="ko-KR" altLang="en-US" sz="2000" dirty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및 안정성 확보</a:t>
            </a:r>
            <a:endParaRPr lang="en-US" sz="2000" b="0" i="0" u="none" strike="noStrike" dirty="0">
              <a:solidFill>
                <a:schemeClr val="tx1">
                  <a:alpha val="74902"/>
                </a:schemeClr>
              </a:solidFill>
              <a:latin typeface="Pretendard Regular" panose="02000503000000020004" pitchFamily="2" charset="-127"/>
              <a:ea typeface="Pretendard Regular" panose="02000503000000020004" pitchFamily="2" charset="-127"/>
              <a:cs typeface="Pretendard Regular" panose="02000503000000020004" pitchFamily="2" charset="-127"/>
            </a:endParaRPr>
          </a:p>
        </p:txBody>
      </p:sp>
      <p:pic>
        <p:nvPicPr>
          <p:cNvPr id="67" name="Picture 27">
            <a:extLst>
              <a:ext uri="{FF2B5EF4-FFF2-40B4-BE49-F238E27FC236}">
                <a16:creationId xmlns:a16="http://schemas.microsoft.com/office/drawing/2014/main" id="{A6460C81-CA3C-4507-A91B-09FA531B09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20221" y="6121393"/>
            <a:ext cx="965200" cy="952500"/>
          </a:xfrm>
          <a:prstGeom prst="rect">
            <a:avLst/>
          </a:prstGeom>
        </p:spPr>
      </p:pic>
      <p:sp>
        <p:nvSpPr>
          <p:cNvPr id="68" name="TextBox 28">
            <a:extLst>
              <a:ext uri="{FF2B5EF4-FFF2-40B4-BE49-F238E27FC236}">
                <a16:creationId xmlns:a16="http://schemas.microsoft.com/office/drawing/2014/main" id="{42E05D6A-7FFD-4BBA-9EA7-5E8BF04E0BA2}"/>
              </a:ext>
            </a:extLst>
          </p:cNvPr>
          <p:cNvSpPr txBox="1"/>
          <p:nvPr/>
        </p:nvSpPr>
        <p:spPr>
          <a:xfrm>
            <a:off x="12034521" y="4419600"/>
            <a:ext cx="7493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sz="2400" i="0" u="none" strike="noStrike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04</a:t>
            </a:r>
          </a:p>
        </p:txBody>
      </p:sp>
      <p:sp>
        <p:nvSpPr>
          <p:cNvPr id="69" name="TextBox 29">
            <a:extLst>
              <a:ext uri="{FF2B5EF4-FFF2-40B4-BE49-F238E27FC236}">
                <a16:creationId xmlns:a16="http://schemas.microsoft.com/office/drawing/2014/main" id="{EB5D9F71-389B-4D3D-8CEB-394EFFE4584A}"/>
              </a:ext>
            </a:extLst>
          </p:cNvPr>
          <p:cNvSpPr txBox="1"/>
          <p:nvPr/>
        </p:nvSpPr>
        <p:spPr>
          <a:xfrm>
            <a:off x="11342371" y="4981573"/>
            <a:ext cx="2127252" cy="72389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/>
            <a:r>
              <a:rPr lang="ko-KR" altLang="en-US" sz="2400" dirty="0" smtClean="0">
                <a:solidFill>
                  <a:srgbClr val="191919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일괄</a:t>
            </a:r>
            <a:endParaRPr lang="en-US" altLang="ko-KR" sz="2400" dirty="0" smtClean="0">
              <a:solidFill>
                <a:srgbClr val="191919"/>
              </a:solidFill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  <a:p>
            <a:pPr lvl="0" algn="ctr"/>
            <a:r>
              <a:rPr lang="ko-KR" altLang="en-US" sz="2400" dirty="0" smtClean="0">
                <a:solidFill>
                  <a:srgbClr val="191919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공정관리</a:t>
            </a:r>
            <a:r>
              <a:rPr lang="en-US" altLang="ko-KR" sz="2400" dirty="0" smtClean="0">
                <a:solidFill>
                  <a:srgbClr val="191919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 </a:t>
            </a:r>
            <a:r>
              <a:rPr lang="ko-KR" altLang="en-US" sz="2400" dirty="0" smtClean="0">
                <a:solidFill>
                  <a:srgbClr val="191919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실현</a:t>
            </a:r>
            <a:endParaRPr lang="ko-KR" sz="2400" b="0" i="0" u="none" strike="noStrike" dirty="0">
              <a:solidFill>
                <a:srgbClr val="191919"/>
              </a:solidFill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70" name="TextBox 30">
            <a:extLst>
              <a:ext uri="{FF2B5EF4-FFF2-40B4-BE49-F238E27FC236}">
                <a16:creationId xmlns:a16="http://schemas.microsoft.com/office/drawing/2014/main" id="{A93823CC-56D5-401E-BA40-B19B58E42F71}"/>
              </a:ext>
            </a:extLst>
          </p:cNvPr>
          <p:cNvSpPr txBox="1"/>
          <p:nvPr/>
        </p:nvSpPr>
        <p:spPr>
          <a:xfrm>
            <a:off x="11158220" y="7702550"/>
            <a:ext cx="2501902" cy="12382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/>
            <a:r>
              <a:rPr lang="ko-KR" altLang="en-US" sz="2000" dirty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제품 개발부터 </a:t>
            </a:r>
            <a:r>
              <a:rPr lang="ko-KR" altLang="en-US" sz="2000" dirty="0" smtClean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생산</a:t>
            </a:r>
            <a:r>
              <a:rPr lang="en-US" altLang="ko-KR" sz="2000" dirty="0" smtClean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· </a:t>
            </a:r>
            <a:r>
              <a:rPr lang="ko-KR" altLang="en-US" sz="2000" dirty="0" smtClean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출고</a:t>
            </a:r>
            <a:endParaRPr lang="en-US" altLang="ko-KR" sz="2000" dirty="0" smtClean="0">
              <a:solidFill>
                <a:schemeClr val="tx1">
                  <a:alpha val="74902"/>
                </a:schemeClr>
              </a:solidFill>
              <a:latin typeface="Pretendard Regular" panose="02000503000000020004" pitchFamily="2" charset="-127"/>
              <a:ea typeface="Pretendard Regular" panose="02000503000000020004" pitchFamily="2" charset="-127"/>
              <a:cs typeface="Pretendard Regular" panose="02000503000000020004" pitchFamily="2" charset="-127"/>
            </a:endParaRPr>
          </a:p>
          <a:p>
            <a:pPr lvl="0" algn="ctr"/>
            <a:r>
              <a:rPr lang="ko-KR" altLang="en-US" sz="2000" dirty="0" smtClean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원스톱 </a:t>
            </a:r>
            <a:r>
              <a:rPr lang="ko-KR" altLang="en-US" sz="2000" dirty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공정을 </a:t>
            </a:r>
            <a:r>
              <a:rPr lang="ko-KR" altLang="en-US" sz="2000" dirty="0" smtClean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적용</a:t>
            </a:r>
            <a:endParaRPr lang="en-US" altLang="ko-KR" sz="2000" dirty="0">
              <a:solidFill>
                <a:schemeClr val="tx1">
                  <a:alpha val="74902"/>
                </a:schemeClr>
              </a:solidFill>
              <a:latin typeface="Pretendard Regular" panose="02000503000000020004" pitchFamily="2" charset="-127"/>
              <a:ea typeface="Pretendard Regular" panose="02000503000000020004" pitchFamily="2" charset="-127"/>
              <a:cs typeface="Pretendard Regular" panose="02000503000000020004" pitchFamily="2" charset="-127"/>
            </a:endParaRPr>
          </a:p>
          <a:p>
            <a:pPr lvl="0" algn="ctr"/>
            <a:r>
              <a:rPr lang="ko-KR" altLang="en-US" sz="2000" dirty="0" smtClean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일관된 품질과</a:t>
            </a:r>
            <a:endParaRPr lang="en-US" altLang="ko-KR" sz="2000" dirty="0" smtClean="0">
              <a:solidFill>
                <a:schemeClr val="tx1">
                  <a:alpha val="74902"/>
                </a:schemeClr>
              </a:solidFill>
              <a:latin typeface="Pretendard Regular" panose="02000503000000020004" pitchFamily="2" charset="-127"/>
              <a:ea typeface="Pretendard Regular" panose="02000503000000020004" pitchFamily="2" charset="-127"/>
              <a:cs typeface="Pretendard Regular" panose="02000503000000020004" pitchFamily="2" charset="-127"/>
            </a:endParaRPr>
          </a:p>
          <a:p>
            <a:pPr lvl="0" algn="ctr"/>
            <a:r>
              <a:rPr lang="ko-KR" altLang="en-US" sz="2000" dirty="0" smtClean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공급</a:t>
            </a:r>
            <a:r>
              <a:rPr lang="en-US" altLang="ko-KR" sz="2000" dirty="0" smtClean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 </a:t>
            </a:r>
            <a:r>
              <a:rPr lang="ko-KR" altLang="en-US" sz="2000" dirty="0" smtClean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안전성 </a:t>
            </a:r>
            <a:r>
              <a:rPr lang="ko-KR" altLang="en-US" sz="2000" dirty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확보</a:t>
            </a:r>
            <a:endParaRPr lang="en-US" sz="2000" b="0" i="0" u="none" strike="noStrike" dirty="0">
              <a:solidFill>
                <a:schemeClr val="tx1">
                  <a:alpha val="74902"/>
                </a:schemeClr>
              </a:solidFill>
              <a:latin typeface="Pretendard Regular" panose="02000503000000020004" pitchFamily="2" charset="-127"/>
              <a:ea typeface="Pretendard Regular" panose="02000503000000020004" pitchFamily="2" charset="-127"/>
              <a:cs typeface="Pretendard Regular" panose="02000503000000020004" pitchFamily="2" charset="-127"/>
            </a:endParaRPr>
          </a:p>
        </p:txBody>
      </p:sp>
      <p:pic>
        <p:nvPicPr>
          <p:cNvPr id="71" name="Picture 31">
            <a:extLst>
              <a:ext uri="{FF2B5EF4-FFF2-40B4-BE49-F238E27FC236}">
                <a16:creationId xmlns:a16="http://schemas.microsoft.com/office/drawing/2014/main" id="{C739CE0E-ADE7-4118-88FF-0C3085910F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093258" y="6026143"/>
            <a:ext cx="1143000" cy="1143000"/>
          </a:xfrm>
          <a:prstGeom prst="rect">
            <a:avLst/>
          </a:prstGeom>
        </p:spPr>
      </p:pic>
      <p:sp>
        <p:nvSpPr>
          <p:cNvPr id="72" name="TextBox 32">
            <a:extLst>
              <a:ext uri="{FF2B5EF4-FFF2-40B4-BE49-F238E27FC236}">
                <a16:creationId xmlns:a16="http://schemas.microsoft.com/office/drawing/2014/main" id="{873A4E6B-A640-4C5B-B4A0-5644F9115656}"/>
              </a:ext>
            </a:extLst>
          </p:cNvPr>
          <p:cNvSpPr txBox="1"/>
          <p:nvPr/>
        </p:nvSpPr>
        <p:spPr>
          <a:xfrm>
            <a:off x="15283758" y="4419600"/>
            <a:ext cx="7493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en-US" sz="2400" i="0" u="none" strike="noStrike" dirty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05</a:t>
            </a:r>
          </a:p>
        </p:txBody>
      </p:sp>
      <p:sp>
        <p:nvSpPr>
          <p:cNvPr id="73" name="TextBox 33">
            <a:extLst>
              <a:ext uri="{FF2B5EF4-FFF2-40B4-BE49-F238E27FC236}">
                <a16:creationId xmlns:a16="http://schemas.microsoft.com/office/drawing/2014/main" id="{0E35086E-342A-474C-A88A-53F1AE20B807}"/>
              </a:ext>
            </a:extLst>
          </p:cNvPr>
          <p:cNvSpPr txBox="1"/>
          <p:nvPr/>
        </p:nvSpPr>
        <p:spPr>
          <a:xfrm>
            <a:off x="14604309" y="4981573"/>
            <a:ext cx="2101850" cy="723898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/>
            <a:r>
              <a:rPr lang="ko-KR" altLang="en-US" sz="2400" b="0" i="0" u="none" strike="noStrike" dirty="0" smtClean="0">
                <a:solidFill>
                  <a:srgbClr val="191919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스마트 생</a:t>
            </a:r>
            <a:r>
              <a:rPr lang="ko-KR" altLang="en-US" sz="2400" dirty="0" smtClean="0">
                <a:solidFill>
                  <a:srgbClr val="191919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산</a:t>
            </a:r>
            <a:endParaRPr lang="en-US" altLang="ko-KR" sz="2400" dirty="0" smtClean="0">
              <a:solidFill>
                <a:srgbClr val="191919"/>
              </a:solidFill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  <a:p>
            <a:pPr lvl="0" algn="ctr"/>
            <a:r>
              <a:rPr lang="ko-KR" altLang="en-US" sz="2400" b="0" i="0" u="none" strike="noStrike" dirty="0" smtClean="0">
                <a:solidFill>
                  <a:srgbClr val="191919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인프라 </a:t>
            </a:r>
            <a:r>
              <a:rPr lang="ko-KR" altLang="en-US" sz="2400" b="0" i="0" u="none" strike="noStrike" dirty="0">
                <a:solidFill>
                  <a:srgbClr val="191919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구축</a:t>
            </a:r>
            <a:endParaRPr lang="ko-KR" sz="2400" b="0" i="0" u="none" strike="noStrike" dirty="0">
              <a:solidFill>
                <a:srgbClr val="191919"/>
              </a:solidFill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74" name="TextBox 34">
            <a:extLst>
              <a:ext uri="{FF2B5EF4-FFF2-40B4-BE49-F238E27FC236}">
                <a16:creationId xmlns:a16="http://schemas.microsoft.com/office/drawing/2014/main" id="{DA5F5059-569E-4A64-B845-BADF3EB23D32}"/>
              </a:ext>
            </a:extLst>
          </p:cNvPr>
          <p:cNvSpPr txBox="1"/>
          <p:nvPr/>
        </p:nvSpPr>
        <p:spPr>
          <a:xfrm>
            <a:off x="14610657" y="7702550"/>
            <a:ext cx="2095502" cy="123824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ctr"/>
            <a:r>
              <a:rPr lang="ko-KR" altLang="en-US" sz="2000" dirty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국제 화장품 </a:t>
            </a:r>
            <a:r>
              <a:rPr lang="en-US" altLang="ko-KR" sz="2000" dirty="0" smtClean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GMP</a:t>
            </a:r>
          </a:p>
          <a:p>
            <a:pPr algn="ctr"/>
            <a:r>
              <a:rPr lang="ko-KR" altLang="en-US" sz="2000" dirty="0" smtClean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기준에 부합하는</a:t>
            </a:r>
            <a:endParaRPr lang="en-US" altLang="ko-KR" sz="2000" dirty="0" smtClean="0">
              <a:solidFill>
                <a:schemeClr val="tx1">
                  <a:alpha val="74902"/>
                </a:schemeClr>
              </a:solidFill>
              <a:latin typeface="Pretendard Regular" panose="02000503000000020004" pitchFamily="2" charset="-127"/>
              <a:ea typeface="Pretendard Regular" panose="02000503000000020004" pitchFamily="2" charset="-127"/>
              <a:cs typeface="Pretendard Regular" panose="02000503000000020004" pitchFamily="2" charset="-127"/>
            </a:endParaRPr>
          </a:p>
          <a:p>
            <a:pPr algn="ctr"/>
            <a:r>
              <a:rPr lang="ko-KR" altLang="en-US" sz="2000" dirty="0" smtClean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청결하고 위생적인</a:t>
            </a:r>
            <a:endParaRPr lang="en-US" altLang="ko-KR" sz="2000" dirty="0" smtClean="0">
              <a:solidFill>
                <a:schemeClr val="tx1">
                  <a:alpha val="74902"/>
                </a:schemeClr>
              </a:solidFill>
              <a:latin typeface="Pretendard Regular" panose="02000503000000020004" pitchFamily="2" charset="-127"/>
              <a:ea typeface="Pretendard Regular" panose="02000503000000020004" pitchFamily="2" charset="-127"/>
              <a:cs typeface="Pretendard Regular" panose="02000503000000020004" pitchFamily="2" charset="-127"/>
            </a:endParaRPr>
          </a:p>
          <a:p>
            <a:pPr algn="ctr"/>
            <a:r>
              <a:rPr lang="ko-KR" altLang="en-US" sz="2000" dirty="0" smtClean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신축 </a:t>
            </a:r>
            <a:r>
              <a:rPr lang="ko-KR" altLang="en-US" sz="2000" dirty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제조시설</a:t>
            </a:r>
            <a:r>
              <a:rPr lang="en-US" altLang="ko-KR" sz="2000" dirty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 </a:t>
            </a:r>
            <a:endParaRPr lang="en-US" sz="2000" dirty="0">
              <a:solidFill>
                <a:schemeClr val="tx1">
                  <a:alpha val="74902"/>
                </a:schemeClr>
              </a:solidFill>
              <a:latin typeface="Pretendard Regular" panose="02000503000000020004" pitchFamily="2" charset="-127"/>
              <a:ea typeface="Pretendard Regular" panose="02000503000000020004" pitchFamily="2" charset="-127"/>
              <a:cs typeface="Pretendard Regular" panose="02000503000000020004" pitchFamily="2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>
            <a:off x="4234906" y="4813300"/>
            <a:ext cx="0" cy="3886200"/>
          </a:xfrm>
          <a:prstGeom prst="line">
            <a:avLst/>
          </a:prstGeom>
          <a:ln w="38100">
            <a:solidFill>
              <a:srgbClr val="9195C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/>
          <p:cNvCxnSpPr/>
          <p:nvPr/>
        </p:nvCxnSpPr>
        <p:spPr>
          <a:xfrm>
            <a:off x="7504612" y="4813300"/>
            <a:ext cx="0" cy="3886200"/>
          </a:xfrm>
          <a:prstGeom prst="line">
            <a:avLst/>
          </a:prstGeom>
          <a:ln w="38100">
            <a:solidFill>
              <a:srgbClr val="9195C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연결선 39"/>
          <p:cNvCxnSpPr/>
          <p:nvPr/>
        </p:nvCxnSpPr>
        <p:spPr>
          <a:xfrm>
            <a:off x="10774318" y="4813300"/>
            <a:ext cx="0" cy="3886200"/>
          </a:xfrm>
          <a:prstGeom prst="line">
            <a:avLst/>
          </a:prstGeom>
          <a:ln w="38100">
            <a:solidFill>
              <a:srgbClr val="9195C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연결선 52"/>
          <p:cNvCxnSpPr/>
          <p:nvPr/>
        </p:nvCxnSpPr>
        <p:spPr>
          <a:xfrm>
            <a:off x="14044024" y="4813300"/>
            <a:ext cx="0" cy="3886200"/>
          </a:xfrm>
          <a:prstGeom prst="line">
            <a:avLst/>
          </a:prstGeom>
          <a:ln w="38100">
            <a:solidFill>
              <a:srgbClr val="9195C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그림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48950" y="1995841"/>
            <a:ext cx="6803726" cy="256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043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Architecture Building photo and pictu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639"/>
          <a:stretch/>
        </p:blipFill>
        <p:spPr bwMode="auto">
          <a:xfrm rot="10800000">
            <a:off x="96070" y="0"/>
            <a:ext cx="1819193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직사각형 14"/>
          <p:cNvSpPr/>
          <p:nvPr/>
        </p:nvSpPr>
        <p:spPr>
          <a:xfrm>
            <a:off x="101600" y="-12700"/>
            <a:ext cx="18186400" cy="10287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55000"/>
          </a:blip>
          <a:stretch>
            <a:fillRect/>
          </a:stretch>
        </p:blipFill>
        <p:spPr>
          <a:xfrm>
            <a:off x="10655300" y="-76200"/>
            <a:ext cx="7632700" cy="10439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4700" y="1181100"/>
            <a:ext cx="11480800" cy="792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67300" y="1587500"/>
            <a:ext cx="101600" cy="101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67300" y="2336800"/>
            <a:ext cx="101600" cy="101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67300" y="3086100"/>
            <a:ext cx="101600" cy="1016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67300" y="3835400"/>
            <a:ext cx="101600" cy="1016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7221200" y="8128000"/>
            <a:ext cx="1193800" cy="127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4700" y="2984500"/>
            <a:ext cx="1460500" cy="14605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4700" y="4419600"/>
            <a:ext cx="1460500" cy="1460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4700" y="5854700"/>
            <a:ext cx="1460500" cy="1460500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grpSp>
        <p:nvGrpSpPr>
          <p:cNvPr id="18" name="Group 18"/>
          <p:cNvGrpSpPr/>
          <p:nvPr/>
        </p:nvGrpSpPr>
        <p:grpSpPr>
          <a:xfrm>
            <a:off x="2147483647" y="2147483647"/>
            <a:ext cx="2147483647" cy="2147483647"/>
            <a:chOff x="0" y="0"/>
            <a:chExt cx="0" cy="0"/>
          </a:xfrm>
        </p:grpSpPr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-76200"/>
            <a:ext cx="101600" cy="104394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07500" y="4572000"/>
            <a:ext cx="7378700" cy="127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07500" y="8343900"/>
            <a:ext cx="7378700" cy="127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07500" y="7594600"/>
            <a:ext cx="7378700" cy="127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07500" y="6832600"/>
            <a:ext cx="7378700" cy="1270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07500" y="6083300"/>
            <a:ext cx="7378700" cy="127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07500" y="5321300"/>
            <a:ext cx="7378700" cy="12700"/>
          </a:xfrm>
          <a:prstGeom prst="rect">
            <a:avLst/>
          </a:prstGeom>
        </p:spPr>
      </p:pic>
      <p:sp>
        <p:nvSpPr>
          <p:cNvPr id="33" name="TextBox 33"/>
          <p:cNvSpPr txBox="1"/>
          <p:nvPr/>
        </p:nvSpPr>
        <p:spPr>
          <a:xfrm>
            <a:off x="10655300" y="2603500"/>
            <a:ext cx="6032500" cy="1600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r">
              <a:lnSpc>
                <a:spcPct val="99600"/>
              </a:lnSpc>
            </a:pPr>
            <a:r>
              <a:rPr lang="ko-KR" sz="9000" b="0" i="0" u="none" strike="noStrike" spc="200" dirty="0">
                <a:solidFill>
                  <a:srgbClr val="FFFFFF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감사합니다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537700" y="4724400"/>
            <a:ext cx="1562100" cy="44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sz="2400" b="0" i="0" u="none" strike="noStrike" dirty="0">
                <a:solidFill>
                  <a:srgbClr val="FFFFFF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주</a:t>
            </a:r>
            <a:r>
              <a:rPr lang="en-US" sz="2400" b="0" i="0" u="none" strike="noStrike" dirty="0">
                <a:solidFill>
                  <a:srgbClr val="FFFFFF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       </a:t>
            </a:r>
            <a:r>
              <a:rPr lang="ko-KR" sz="2400" b="0" i="0" u="none" strike="noStrike" dirty="0">
                <a:solidFill>
                  <a:srgbClr val="FFFFFF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소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091799" y="4724400"/>
            <a:ext cx="5316601" cy="44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16199"/>
              </a:lnSpc>
            </a:pPr>
            <a:r>
              <a:rPr lang="en-US" sz="2500" b="0" i="0" u="none" strike="noStrike" dirty="0">
                <a:solidFill>
                  <a:srgbClr val="FFFFFF">
                    <a:alpha val="74902"/>
                  </a:srgb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|        </a:t>
            </a:r>
            <a:r>
              <a:rPr lang="ko-KR" altLang="en-US" sz="2500" b="0" i="0" u="none" strike="noStrike" dirty="0">
                <a:solidFill>
                  <a:srgbClr val="FFFFFF">
                    <a:alpha val="74902"/>
                  </a:srgb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경기도 포천시 용정경제로</a:t>
            </a:r>
            <a:r>
              <a:rPr lang="en-US" altLang="ko-KR" sz="2500" b="0" i="0" u="none" strike="noStrike" dirty="0">
                <a:solidFill>
                  <a:srgbClr val="FFFFFF">
                    <a:alpha val="74902"/>
                  </a:srgb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1</a:t>
            </a:r>
            <a:r>
              <a:rPr lang="ko-KR" altLang="en-US" sz="2500" b="0" i="0" u="none" strike="noStrike" dirty="0">
                <a:solidFill>
                  <a:srgbClr val="FFFFFF">
                    <a:alpha val="74902"/>
                  </a:srgb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길 </a:t>
            </a:r>
            <a:r>
              <a:rPr lang="en-US" altLang="ko-KR" sz="2500" b="0" i="0" u="none" strike="noStrike" dirty="0">
                <a:solidFill>
                  <a:srgbClr val="FFFFFF">
                    <a:alpha val="74902"/>
                  </a:srgb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94-27</a:t>
            </a:r>
            <a:endParaRPr lang="ko-KR" sz="2500" b="0" i="0" u="none" strike="noStrike" dirty="0">
              <a:solidFill>
                <a:srgbClr val="FFFFFF">
                  <a:alpha val="74902"/>
                </a:srgbClr>
              </a:solidFill>
              <a:latin typeface="Pretendard Regular" panose="02000503000000020004" pitchFamily="2" charset="-127"/>
              <a:ea typeface="Pretendard Regular" panose="02000503000000020004" pitchFamily="2" charset="-127"/>
              <a:cs typeface="Pretendard Regular" panose="02000503000000020004" pitchFamily="2" charset="-127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9537700" y="5473700"/>
            <a:ext cx="1562100" cy="44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sz="2400" b="0" i="0" u="none" strike="noStrike" spc="100">
                <a:solidFill>
                  <a:srgbClr val="FFFFFF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대표전화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099800" y="5473700"/>
            <a:ext cx="5308600" cy="44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16199"/>
              </a:lnSpc>
            </a:pPr>
            <a:r>
              <a:rPr lang="en-US" sz="2500" b="0" i="0" u="none" strike="noStrike" dirty="0">
                <a:solidFill>
                  <a:srgbClr val="FFFFFF">
                    <a:alpha val="74902"/>
                  </a:srgb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|        031) 877-0071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9537700" y="6235700"/>
            <a:ext cx="1562100" cy="44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sz="2400" b="0" i="0" u="none" strike="noStrike" spc="100">
                <a:solidFill>
                  <a:srgbClr val="FFFFFF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이</a:t>
            </a:r>
            <a:r>
              <a:rPr lang="en-US" sz="2400" b="0" i="0" u="none" strike="noStrike" spc="100">
                <a:solidFill>
                  <a:srgbClr val="FFFFFF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  </a:t>
            </a:r>
            <a:r>
              <a:rPr lang="ko-KR" sz="2400" b="0" i="0" u="none" strike="noStrike" spc="100">
                <a:solidFill>
                  <a:srgbClr val="FFFFFF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메</a:t>
            </a:r>
            <a:r>
              <a:rPr lang="en-US" sz="2400" b="0" i="0" u="none" strike="noStrike" spc="100">
                <a:solidFill>
                  <a:srgbClr val="FFFFFF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  </a:t>
            </a:r>
            <a:r>
              <a:rPr lang="ko-KR" sz="2400" b="0" i="0" u="none" strike="noStrike" spc="100">
                <a:solidFill>
                  <a:srgbClr val="FFFFFF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일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1099800" y="6235700"/>
            <a:ext cx="5308600" cy="44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16199"/>
              </a:lnSpc>
            </a:pPr>
            <a:r>
              <a:rPr lang="en-US" sz="2500" b="0" i="0" u="none" strike="noStrike" dirty="0">
                <a:solidFill>
                  <a:srgbClr val="FFFFFF">
                    <a:alpha val="74902"/>
                  </a:srgb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|        </a:t>
            </a:r>
            <a:r>
              <a:rPr lang="en-US" sz="2500" dirty="0">
                <a:solidFill>
                  <a:srgbClr val="FFFFFF">
                    <a:alpha val="74902"/>
                  </a:srgb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paulmedi2009@naver.com</a:t>
            </a:r>
            <a:endParaRPr lang="en-US" sz="2500" b="0" i="0" u="none" strike="noStrike" dirty="0">
              <a:solidFill>
                <a:srgbClr val="FFFFFF">
                  <a:alpha val="74902"/>
                </a:srgbClr>
              </a:solidFill>
              <a:latin typeface="Pretendard Regular" panose="02000503000000020004" pitchFamily="2" charset="-127"/>
              <a:ea typeface="Pretendard Regular" panose="02000503000000020004" pitchFamily="2" charset="-127"/>
              <a:cs typeface="Pretendard Regular" panose="02000503000000020004" pitchFamily="2" charset="-127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9537700" y="6985000"/>
            <a:ext cx="1562100" cy="44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sz="2400" b="0" i="0" u="none" strike="noStrike" spc="100">
                <a:solidFill>
                  <a:srgbClr val="FFFFFF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홈페이지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1099800" y="6985000"/>
            <a:ext cx="5308600" cy="44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16199"/>
              </a:lnSpc>
            </a:pPr>
            <a:r>
              <a:rPr lang="en-US" sz="2500" b="0" i="0" u="none" strike="noStrike" dirty="0">
                <a:solidFill>
                  <a:srgbClr val="FFFFFF">
                    <a:alpha val="74902"/>
                  </a:srgb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|        www.beorcosmetic.com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537700" y="7747000"/>
            <a:ext cx="1562100" cy="44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sz="2400" b="0" i="0" u="none" strike="noStrike" spc="100">
                <a:solidFill>
                  <a:srgbClr val="FFFFFF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상담시간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1099800" y="7747000"/>
            <a:ext cx="5308600" cy="44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16199"/>
              </a:lnSpc>
            </a:pPr>
            <a:r>
              <a:rPr lang="en-US" sz="2500" b="0" i="0" u="none" strike="noStrike" dirty="0">
                <a:solidFill>
                  <a:srgbClr val="FFFFFF">
                    <a:alpha val="74902"/>
                  </a:srgb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|        </a:t>
            </a:r>
            <a:r>
              <a:rPr lang="ko-KR" sz="2500" b="0" i="0" u="none" strike="noStrike" dirty="0">
                <a:solidFill>
                  <a:srgbClr val="FFFFFF">
                    <a:alpha val="74902"/>
                  </a:srgb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월요일</a:t>
            </a:r>
            <a:r>
              <a:rPr lang="en-US" sz="2500" b="0" i="0" u="none" strike="noStrike" dirty="0">
                <a:solidFill>
                  <a:srgbClr val="FFFFFF">
                    <a:alpha val="74902"/>
                  </a:srgb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 ~ </a:t>
            </a:r>
            <a:r>
              <a:rPr lang="ko-KR" sz="2500" b="0" i="0" u="none" strike="noStrike" dirty="0">
                <a:solidFill>
                  <a:srgbClr val="FFFFFF">
                    <a:alpha val="74902"/>
                  </a:srgb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금요일</a:t>
            </a:r>
            <a:r>
              <a:rPr lang="en-US" sz="2500" b="0" i="0" u="none" strike="noStrike" dirty="0">
                <a:solidFill>
                  <a:srgbClr val="FFFFFF">
                    <a:alpha val="74902"/>
                  </a:srgb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( 09:00~18:00 )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"/>
            <a:ext cx="9144000" cy="104394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rcRect l="28345" r="6290"/>
          <a:stretch/>
        </p:blipFill>
        <p:spPr>
          <a:xfrm>
            <a:off x="0" y="-80153"/>
            <a:ext cx="9137650" cy="104433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2260600"/>
            <a:ext cx="7416800" cy="127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8204200"/>
            <a:ext cx="7416800" cy="12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3251200"/>
            <a:ext cx="7416800" cy="127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4229100"/>
            <a:ext cx="7416800" cy="12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5219700"/>
            <a:ext cx="7416800" cy="127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7200900"/>
            <a:ext cx="7416800" cy="127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6210300"/>
            <a:ext cx="7416800" cy="127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2768600"/>
            <a:ext cx="762000" cy="127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76200"/>
            <a:ext cx="101600" cy="1043940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965200" y="1879600"/>
            <a:ext cx="42545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2200" b="0" i="0" u="none" strike="noStrike" spc="100" dirty="0">
                <a:solidFill>
                  <a:srgbClr val="FFFFFF"/>
                </a:solidFill>
                <a:latin typeface="Pretendard Regular"/>
              </a:rPr>
              <a:t>COMPANY OVERVIEW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8319" y="2540000"/>
            <a:ext cx="1562100" cy="44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sz="2500" b="0" i="0" u="none" strike="noStrike" dirty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산</a:t>
            </a:r>
            <a:r>
              <a:rPr lang="en-US" sz="2500" b="0" i="0" u="none" strike="noStrike" dirty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        </a:t>
            </a:r>
            <a:r>
              <a:rPr lang="ko-KR" sz="2500" b="0" i="0" u="none" strike="noStrike" dirty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업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825019" y="2540000"/>
            <a:ext cx="5270500" cy="44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2500" b="0" i="0" u="none" strike="noStrike" dirty="0">
                <a:solidFill>
                  <a:srgbClr val="191919">
                    <a:alpha val="74902"/>
                  </a:srgbClr>
                </a:solidFill>
                <a:latin typeface="Pretendard Medium" panose="02000603000000020004" pitchFamily="2" charset="-127"/>
                <a:ea typeface="Pretendard Medium" panose="02000603000000020004" pitchFamily="2" charset="-127"/>
                <a:cs typeface="Pretendard Medium" panose="02000603000000020004" pitchFamily="2" charset="-127"/>
              </a:rPr>
              <a:t>|    </a:t>
            </a:r>
            <a:r>
              <a:rPr lang="ko-KR" sz="2500" b="0" i="0" u="none" strike="noStrike" dirty="0">
                <a:solidFill>
                  <a:srgbClr val="191919">
                    <a:alpha val="74902"/>
                  </a:srgbClr>
                </a:solidFill>
                <a:latin typeface="Pretendard Medium" panose="02000603000000020004" pitchFamily="2" charset="-127"/>
                <a:ea typeface="Pretendard Medium" panose="02000603000000020004" pitchFamily="2" charset="-127"/>
                <a:cs typeface="Pretendard Medium" panose="02000603000000020004" pitchFamily="2" charset="-127"/>
              </a:rPr>
              <a:t>제조업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88319" y="3530600"/>
            <a:ext cx="1562100" cy="44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sz="2500" b="0" i="0" u="none" strike="noStrike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기업</a:t>
            </a:r>
            <a:r>
              <a:rPr lang="en-US" sz="2500" b="0" i="0" u="none" strike="noStrike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 </a:t>
            </a:r>
            <a:r>
              <a:rPr lang="ko-KR" sz="2500" b="0" i="0" u="none" strike="noStrike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구분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825019" y="3530600"/>
            <a:ext cx="5270500" cy="44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2500" b="0" i="0" u="none" strike="noStrike" dirty="0">
                <a:solidFill>
                  <a:srgbClr val="191919">
                    <a:alpha val="74902"/>
                  </a:srgbClr>
                </a:solidFill>
                <a:latin typeface="Pretendard Medium" panose="02000603000000020004" pitchFamily="2" charset="-127"/>
                <a:ea typeface="Pretendard Medium" panose="02000603000000020004" pitchFamily="2" charset="-127"/>
                <a:cs typeface="Pretendard Medium" panose="02000603000000020004" pitchFamily="2" charset="-127"/>
              </a:rPr>
              <a:t>|    </a:t>
            </a:r>
            <a:r>
              <a:rPr lang="ko-KR" sz="2500" b="0" i="0" u="none" strike="noStrike" dirty="0">
                <a:solidFill>
                  <a:srgbClr val="191919">
                    <a:alpha val="74902"/>
                  </a:srgbClr>
                </a:solidFill>
                <a:latin typeface="Pretendard Medium" panose="02000603000000020004" pitchFamily="2" charset="-127"/>
                <a:ea typeface="Pretendard Medium" panose="02000603000000020004" pitchFamily="2" charset="-127"/>
                <a:cs typeface="Pretendard Medium" panose="02000603000000020004" pitchFamily="2" charset="-127"/>
              </a:rPr>
              <a:t>중소</a:t>
            </a:r>
            <a:r>
              <a:rPr lang="en-US" sz="2500" b="0" i="0" u="none" strike="noStrike" dirty="0">
                <a:solidFill>
                  <a:srgbClr val="191919">
                    <a:alpha val="74902"/>
                  </a:srgbClr>
                </a:solidFill>
                <a:latin typeface="Pretendard Medium" panose="02000603000000020004" pitchFamily="2" charset="-127"/>
                <a:ea typeface="Pretendard Medium" panose="02000603000000020004" pitchFamily="2" charset="-127"/>
                <a:cs typeface="Pretendard Medium" panose="02000603000000020004" pitchFamily="2" charset="-127"/>
              </a:rPr>
              <a:t> </a:t>
            </a:r>
            <a:r>
              <a:rPr lang="ko-KR" sz="2500" b="0" i="0" u="none" strike="noStrike" dirty="0">
                <a:solidFill>
                  <a:srgbClr val="191919">
                    <a:alpha val="74902"/>
                  </a:srgbClr>
                </a:solidFill>
                <a:latin typeface="Pretendard Medium" panose="02000603000000020004" pitchFamily="2" charset="-127"/>
                <a:ea typeface="Pretendard Medium" panose="02000603000000020004" pitchFamily="2" charset="-127"/>
                <a:cs typeface="Pretendard Medium" panose="02000603000000020004" pitchFamily="2" charset="-127"/>
              </a:rPr>
              <a:t>기업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8319" y="4521200"/>
            <a:ext cx="1562100" cy="44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sz="2500" b="0" i="0" u="none" strike="noStrike" spc="100" dirty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대</a:t>
            </a:r>
            <a:r>
              <a:rPr lang="en-US" sz="2500" b="0" i="0" u="none" strike="noStrike" spc="100" dirty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  </a:t>
            </a:r>
            <a:r>
              <a:rPr lang="ko-KR" sz="2500" b="0" i="0" u="none" strike="noStrike" spc="100" dirty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표</a:t>
            </a:r>
            <a:r>
              <a:rPr lang="en-US" sz="2500" b="0" i="0" u="none" strike="noStrike" spc="100" dirty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  </a:t>
            </a:r>
            <a:r>
              <a:rPr lang="ko-KR" sz="2500" b="0" i="0" u="none" strike="noStrike" spc="100" dirty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자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825019" y="4521200"/>
            <a:ext cx="5270500" cy="44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2500" b="0" i="0" u="none" strike="noStrike" dirty="0">
                <a:solidFill>
                  <a:srgbClr val="191919">
                    <a:alpha val="74902"/>
                  </a:srgbClr>
                </a:solidFill>
                <a:latin typeface="Pretendard Medium" panose="02000603000000020004" pitchFamily="2" charset="-127"/>
                <a:ea typeface="Pretendard Medium" panose="02000603000000020004" pitchFamily="2" charset="-127"/>
                <a:cs typeface="Pretendard Medium" panose="02000603000000020004" pitchFamily="2" charset="-127"/>
              </a:rPr>
              <a:t>|    </a:t>
            </a:r>
            <a:r>
              <a:rPr lang="ko-KR" altLang="en-US" sz="2500" dirty="0">
                <a:solidFill>
                  <a:srgbClr val="191919">
                    <a:alpha val="74902"/>
                  </a:srgbClr>
                </a:solidFill>
                <a:latin typeface="Pretendard Medium" panose="02000603000000020004" pitchFamily="2" charset="-127"/>
                <a:ea typeface="Pretendard Medium" panose="02000603000000020004" pitchFamily="2" charset="-127"/>
                <a:cs typeface="Pretendard Medium" panose="02000603000000020004" pitchFamily="2" charset="-127"/>
              </a:rPr>
              <a:t>이상국</a:t>
            </a:r>
            <a:r>
              <a:rPr lang="en-US" sz="2500" b="0" i="0" u="none" strike="noStrike" dirty="0">
                <a:solidFill>
                  <a:srgbClr val="CFCFCF">
                    <a:alpha val="74902"/>
                  </a:srgbClr>
                </a:solidFill>
                <a:latin typeface="Pretendard Medium" panose="02000603000000020004" pitchFamily="2" charset="-127"/>
                <a:ea typeface="Pretendard Medium" panose="02000603000000020004" pitchFamily="2" charset="-127"/>
                <a:cs typeface="Pretendard Medium" panose="02000603000000020004" pitchFamily="2" charset="-127"/>
              </a:rPr>
              <a:t> </a:t>
            </a:r>
            <a:r>
              <a:rPr lang="en-US" sz="2500" b="0" i="0" u="none" strike="noStrike" dirty="0">
                <a:solidFill>
                  <a:srgbClr val="B8B4B4">
                    <a:alpha val="74902"/>
                  </a:srgbClr>
                </a:solidFill>
                <a:latin typeface="Pretendard Medium" panose="02000603000000020004" pitchFamily="2" charset="-127"/>
                <a:ea typeface="Pretendard Medium" panose="02000603000000020004" pitchFamily="2" charset="-127"/>
                <a:cs typeface="Pretendard Medium" panose="02000603000000020004" pitchFamily="2" charset="-127"/>
              </a:rPr>
              <a:t> Lee Sang </a:t>
            </a:r>
            <a:r>
              <a:rPr lang="en-US" sz="2500" b="0" i="0" u="none" strike="noStrike" dirty="0" err="1">
                <a:solidFill>
                  <a:srgbClr val="B8B4B4">
                    <a:alpha val="74902"/>
                  </a:srgbClr>
                </a:solidFill>
                <a:latin typeface="Pretendard Medium" panose="02000603000000020004" pitchFamily="2" charset="-127"/>
                <a:ea typeface="Pretendard Medium" panose="02000603000000020004" pitchFamily="2" charset="-127"/>
                <a:cs typeface="Pretendard Medium" panose="02000603000000020004" pitchFamily="2" charset="-127"/>
              </a:rPr>
              <a:t>kuk</a:t>
            </a:r>
            <a:endParaRPr lang="en-US" sz="2500" b="0" i="0" u="none" strike="noStrike" dirty="0">
              <a:solidFill>
                <a:srgbClr val="B8B4B4">
                  <a:alpha val="74902"/>
                </a:srgbClr>
              </a:solidFill>
              <a:latin typeface="Pretendard Medium" panose="02000603000000020004" pitchFamily="2" charset="-127"/>
              <a:ea typeface="Pretendard Medium" panose="02000603000000020004" pitchFamily="2" charset="-127"/>
              <a:cs typeface="Pretendard Medium" panose="02000603000000020004" pitchFamily="2" charset="-127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0288319" y="5511800"/>
            <a:ext cx="1562100" cy="44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sz="2500" b="0" i="0" u="none" strike="noStrike" dirty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사업</a:t>
            </a:r>
            <a:r>
              <a:rPr lang="en-US" altLang="ko-KR" sz="2500" b="0" i="0" u="none" strike="noStrike" dirty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 </a:t>
            </a:r>
            <a:r>
              <a:rPr lang="ko-KR" altLang="en-US" sz="2500" b="0" i="0" u="none" strike="noStrike" dirty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분야</a:t>
            </a:r>
            <a:endParaRPr lang="ko-KR" sz="2500" b="0" i="0" u="none" strike="noStrike" dirty="0">
              <a:solidFill>
                <a:srgbClr val="2630A0"/>
              </a:solidFill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1825019" y="5511800"/>
            <a:ext cx="5270500" cy="44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2500" b="0" i="0" u="none" strike="noStrike" dirty="0">
                <a:solidFill>
                  <a:srgbClr val="191919">
                    <a:alpha val="74902"/>
                  </a:srgbClr>
                </a:solidFill>
                <a:latin typeface="Pretendard Medium" panose="02000603000000020004" pitchFamily="2" charset="-127"/>
                <a:ea typeface="Pretendard Medium" panose="02000603000000020004" pitchFamily="2" charset="-127"/>
                <a:cs typeface="Pretendard Medium" panose="02000603000000020004" pitchFamily="2" charset="-127"/>
              </a:rPr>
              <a:t>|    </a:t>
            </a:r>
            <a:r>
              <a:rPr lang="en-US" sz="2500" dirty="0" smtClean="0">
                <a:solidFill>
                  <a:srgbClr val="191919">
                    <a:alpha val="74902"/>
                  </a:srgbClr>
                </a:solidFill>
                <a:latin typeface="Pretendard Medium" panose="02000603000000020004" pitchFamily="2" charset="-127"/>
                <a:ea typeface="Pretendard Medium" panose="02000603000000020004" pitchFamily="2" charset="-127"/>
                <a:cs typeface="Pretendard Medium" panose="02000603000000020004" pitchFamily="2" charset="-127"/>
              </a:rPr>
              <a:t>OEM&amp;ODM </a:t>
            </a:r>
            <a:r>
              <a:rPr lang="ko-KR" altLang="en-US" sz="2500" dirty="0">
                <a:solidFill>
                  <a:srgbClr val="191919">
                    <a:alpha val="74902"/>
                  </a:srgbClr>
                </a:solidFill>
                <a:latin typeface="Pretendard Medium" panose="02000603000000020004" pitchFamily="2" charset="-127"/>
                <a:ea typeface="Pretendard Medium" panose="02000603000000020004" pitchFamily="2" charset="-127"/>
                <a:cs typeface="Pretendard Medium" panose="02000603000000020004" pitchFamily="2" charset="-127"/>
              </a:rPr>
              <a:t>스킨케어 제조 전문기업</a:t>
            </a:r>
            <a:endParaRPr lang="ko-KR" sz="2500" b="0" i="0" u="none" strike="noStrike" dirty="0">
              <a:solidFill>
                <a:srgbClr val="191919">
                  <a:alpha val="74902"/>
                </a:srgbClr>
              </a:solidFill>
              <a:latin typeface="Pretendard Medium" panose="02000603000000020004" pitchFamily="2" charset="-127"/>
              <a:ea typeface="Pretendard Medium" panose="02000603000000020004" pitchFamily="2" charset="-127"/>
              <a:cs typeface="Pretendard Medium" panose="02000603000000020004" pitchFamily="2" charset="-127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0288319" y="6527800"/>
            <a:ext cx="1562100" cy="44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sz="2500" b="0" i="0" u="none" strike="noStrike" spc="100" dirty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설</a:t>
            </a:r>
            <a:r>
              <a:rPr lang="en-US" sz="2500" b="0" i="0" u="none" strike="noStrike" spc="100" dirty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  </a:t>
            </a:r>
            <a:r>
              <a:rPr lang="ko-KR" sz="2500" b="0" i="0" u="none" strike="noStrike" spc="100" dirty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립</a:t>
            </a:r>
            <a:r>
              <a:rPr lang="en-US" sz="2500" b="0" i="0" u="none" strike="noStrike" spc="100" dirty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  </a:t>
            </a:r>
            <a:r>
              <a:rPr lang="ko-KR" sz="2500" b="0" i="0" u="none" strike="noStrike" spc="100" dirty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일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825019" y="6527800"/>
            <a:ext cx="5270500" cy="44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2500" b="0" i="0" u="none" strike="noStrike" dirty="0">
                <a:solidFill>
                  <a:srgbClr val="191919">
                    <a:alpha val="74902"/>
                  </a:srgbClr>
                </a:solidFill>
                <a:latin typeface="Pretendard Medium" panose="02000603000000020004" pitchFamily="2" charset="-127"/>
                <a:ea typeface="Pretendard Medium" panose="02000603000000020004" pitchFamily="2" charset="-127"/>
                <a:cs typeface="Pretendard Medium" panose="02000603000000020004" pitchFamily="2" charset="-127"/>
              </a:rPr>
              <a:t>|    2009</a:t>
            </a:r>
            <a:r>
              <a:rPr lang="ko-KR" sz="2500" b="0" i="0" u="none" strike="noStrike" dirty="0">
                <a:solidFill>
                  <a:srgbClr val="191919">
                    <a:alpha val="74902"/>
                  </a:srgbClr>
                </a:solidFill>
                <a:latin typeface="Pretendard Medium" panose="02000603000000020004" pitchFamily="2" charset="-127"/>
                <a:ea typeface="Pretendard Medium" panose="02000603000000020004" pitchFamily="2" charset="-127"/>
                <a:cs typeface="Pretendard Medium" panose="02000603000000020004" pitchFamily="2" charset="-127"/>
              </a:rPr>
              <a:t>년</a:t>
            </a:r>
            <a:r>
              <a:rPr lang="en-US" sz="2500" b="0" i="0" u="none" strike="noStrike" dirty="0">
                <a:solidFill>
                  <a:srgbClr val="191919">
                    <a:alpha val="74902"/>
                  </a:srgbClr>
                </a:solidFill>
                <a:latin typeface="Pretendard Medium" panose="02000603000000020004" pitchFamily="2" charset="-127"/>
                <a:ea typeface="Pretendard Medium" panose="02000603000000020004" pitchFamily="2" charset="-127"/>
                <a:cs typeface="Pretendard Medium" panose="02000603000000020004" pitchFamily="2" charset="-127"/>
              </a:rPr>
              <a:t> 09</a:t>
            </a:r>
            <a:r>
              <a:rPr lang="ko-KR" sz="2500" b="0" i="0" u="none" strike="noStrike" dirty="0">
                <a:solidFill>
                  <a:srgbClr val="191919">
                    <a:alpha val="74902"/>
                  </a:srgbClr>
                </a:solidFill>
                <a:latin typeface="Pretendard Medium" panose="02000603000000020004" pitchFamily="2" charset="-127"/>
                <a:ea typeface="Pretendard Medium" panose="02000603000000020004" pitchFamily="2" charset="-127"/>
                <a:cs typeface="Pretendard Medium" panose="02000603000000020004" pitchFamily="2" charset="-127"/>
              </a:rPr>
              <a:t>월</a:t>
            </a:r>
            <a:r>
              <a:rPr lang="en-US" sz="2500" b="0" i="0" u="none" strike="noStrike" dirty="0">
                <a:solidFill>
                  <a:srgbClr val="191919">
                    <a:alpha val="74902"/>
                  </a:srgbClr>
                </a:solidFill>
                <a:latin typeface="Pretendard Medium" panose="02000603000000020004" pitchFamily="2" charset="-127"/>
                <a:ea typeface="Pretendard Medium" panose="02000603000000020004" pitchFamily="2" charset="-127"/>
                <a:cs typeface="Pretendard Medium" panose="02000603000000020004" pitchFamily="2" charset="-127"/>
              </a:rPr>
              <a:t> 13</a:t>
            </a:r>
            <a:r>
              <a:rPr lang="ko-KR" sz="2500" b="0" i="0" u="none" strike="noStrike" dirty="0">
                <a:solidFill>
                  <a:srgbClr val="191919">
                    <a:alpha val="74902"/>
                  </a:srgbClr>
                </a:solidFill>
                <a:latin typeface="Pretendard Medium" panose="02000603000000020004" pitchFamily="2" charset="-127"/>
                <a:ea typeface="Pretendard Medium" panose="02000603000000020004" pitchFamily="2" charset="-127"/>
                <a:cs typeface="Pretendard Medium" panose="02000603000000020004" pitchFamily="2" charset="-127"/>
              </a:rPr>
              <a:t>일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332769" y="7505700"/>
            <a:ext cx="1562100" cy="44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ko-KR" sz="2500" b="0" i="0" u="none" strike="noStrike" dirty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주</a:t>
            </a:r>
            <a:r>
              <a:rPr lang="en-US" sz="2500" b="0" i="0" u="none" strike="noStrike" dirty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        </a:t>
            </a:r>
            <a:r>
              <a:rPr lang="ko-KR" sz="2500" b="0" i="0" u="none" strike="noStrike" dirty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소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1869469" y="7505700"/>
            <a:ext cx="5226050" cy="44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2500" b="0" i="0" u="none" strike="noStrike" dirty="0">
                <a:solidFill>
                  <a:srgbClr val="191919">
                    <a:alpha val="74902"/>
                  </a:srgbClr>
                </a:solidFill>
                <a:latin typeface="Pretendard Medium" panose="02000603000000020004" pitchFamily="2" charset="-127"/>
                <a:ea typeface="Pretendard Medium" panose="02000603000000020004" pitchFamily="2" charset="-127"/>
                <a:cs typeface="Pretendard Medium" panose="02000603000000020004" pitchFamily="2" charset="-127"/>
              </a:rPr>
              <a:t>|   </a:t>
            </a:r>
            <a:r>
              <a:rPr lang="ko-KR" altLang="en-US" sz="2500" dirty="0">
                <a:solidFill>
                  <a:srgbClr val="191919">
                    <a:alpha val="74902"/>
                  </a:srgbClr>
                </a:solidFill>
                <a:latin typeface="Pretendard Medium" panose="02000603000000020004" pitchFamily="2" charset="-127"/>
                <a:ea typeface="Pretendard Medium" panose="02000603000000020004" pitchFamily="2" charset="-127"/>
                <a:cs typeface="Pretendard Medium" panose="02000603000000020004" pitchFamily="2" charset="-127"/>
              </a:rPr>
              <a:t>경기도 포천시 용정경제로길</a:t>
            </a:r>
            <a:r>
              <a:rPr lang="en-US" altLang="ko-KR" sz="2500" dirty="0">
                <a:solidFill>
                  <a:srgbClr val="191919">
                    <a:alpha val="74902"/>
                  </a:srgbClr>
                </a:solidFill>
                <a:latin typeface="Pretendard Medium" panose="02000603000000020004" pitchFamily="2" charset="-127"/>
                <a:ea typeface="Pretendard Medium" panose="02000603000000020004" pitchFamily="2" charset="-127"/>
                <a:cs typeface="Pretendard Medium" panose="02000603000000020004" pitchFamily="2" charset="-127"/>
              </a:rPr>
              <a:t>1 94-27</a:t>
            </a:r>
            <a:endParaRPr lang="ko-KR" sz="2500" b="0" i="0" u="none" strike="noStrike" dirty="0">
              <a:solidFill>
                <a:srgbClr val="191919">
                  <a:alpha val="74902"/>
                </a:srgbClr>
              </a:solidFill>
              <a:latin typeface="Pretendard Medium" panose="02000603000000020004" pitchFamily="2" charset="-127"/>
              <a:ea typeface="Pretendard Medium" panose="02000603000000020004" pitchFamily="2" charset="-127"/>
              <a:cs typeface="Pretendard Medium" panose="02000603000000020004" pitchFamily="2" charset="-127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863600" y="3810000"/>
            <a:ext cx="4089400" cy="2501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99600"/>
              </a:lnSpc>
            </a:pPr>
            <a:r>
              <a:rPr lang="ko-KR" altLang="ko-KR" sz="7600" spc="-150" dirty="0">
                <a:solidFill>
                  <a:srgbClr val="FFFFFF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회사</a:t>
            </a:r>
            <a:r>
              <a:rPr lang="en-US" altLang="ko-KR" sz="7600" spc="-150" dirty="0">
                <a:solidFill>
                  <a:srgbClr val="FFFFFF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 </a:t>
            </a:r>
            <a:r>
              <a:rPr lang="ko-KR" altLang="ko-KR" sz="7600" spc="-150" dirty="0">
                <a:solidFill>
                  <a:srgbClr val="FFFFFF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개</a:t>
            </a:r>
            <a:r>
              <a:rPr lang="ko-KR" altLang="en-US" sz="7600" spc="-150" dirty="0">
                <a:solidFill>
                  <a:srgbClr val="FFFFFF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요</a:t>
            </a:r>
            <a:endParaRPr lang="ko-KR" altLang="ko-KR" sz="7600" spc="-150" dirty="0">
              <a:solidFill>
                <a:srgbClr val="FFFFFF"/>
              </a:solidFill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6134100"/>
            <a:ext cx="18338800" cy="4152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00" y="2006600"/>
            <a:ext cx="762000" cy="127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65200" y="1104900"/>
            <a:ext cx="42545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2200" b="0" i="0" u="none" strike="noStrike" dirty="0">
                <a:solidFill>
                  <a:srgbClr val="2630A0"/>
                </a:solidFill>
                <a:latin typeface="Pretendard Bold"/>
              </a:rPr>
              <a:t>COMPANY VISION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76200"/>
            <a:ext cx="101600" cy="10439400"/>
          </a:xfrm>
          <a:prstGeom prst="rect">
            <a:avLst/>
          </a:prstGeom>
        </p:spPr>
      </p:pic>
      <p:sp>
        <p:nvSpPr>
          <p:cNvPr id="27" name="TextBox 35"/>
          <p:cNvSpPr txBox="1"/>
          <p:nvPr/>
        </p:nvSpPr>
        <p:spPr>
          <a:xfrm>
            <a:off x="950205" y="1594757"/>
            <a:ext cx="4634006" cy="2501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7600" spc="-150" dirty="0"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회사</a:t>
            </a:r>
            <a:r>
              <a:rPr lang="en-US" altLang="ko-KR" sz="7600" spc="-150" dirty="0"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 </a:t>
            </a:r>
            <a:r>
              <a:rPr lang="ko-KR" altLang="en-US" sz="7600" b="0" i="0" u="none" strike="noStrike" spc="-150" dirty="0"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비전</a:t>
            </a:r>
            <a:endParaRPr lang="ko-KR" sz="7600" b="0" i="0" u="none" strike="noStrike" spc="-150" dirty="0"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pic>
        <p:nvPicPr>
          <p:cNvPr id="26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7600" y="1955800"/>
            <a:ext cx="7531100" cy="7112000"/>
          </a:xfrm>
          <a:prstGeom prst="rect">
            <a:avLst/>
          </a:prstGeom>
          <a:effectLst>
            <a:outerShdw blurRad="503780" dist="328258" dir="2700000">
              <a:srgbClr val="222222">
                <a:alpha val="13000"/>
              </a:srgbClr>
            </a:outerShdw>
          </a:effectLst>
        </p:spPr>
      </p:pic>
      <p:sp>
        <p:nvSpPr>
          <p:cNvPr id="28" name="TextBox 7"/>
          <p:cNvSpPr txBox="1"/>
          <p:nvPr/>
        </p:nvSpPr>
        <p:spPr>
          <a:xfrm>
            <a:off x="11626850" y="3072946"/>
            <a:ext cx="1752600" cy="533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3000" dirty="0">
                <a:solidFill>
                  <a:srgbClr val="FDFDFD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고객 신뢰</a:t>
            </a:r>
            <a:endParaRPr lang="en-US" sz="3000" i="0" u="none" strike="noStrike" dirty="0">
              <a:solidFill>
                <a:srgbClr val="FDFDFD"/>
              </a:solidFill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29" name="TextBox 8"/>
          <p:cNvSpPr txBox="1"/>
          <p:nvPr/>
        </p:nvSpPr>
        <p:spPr>
          <a:xfrm>
            <a:off x="10871199" y="3868510"/>
            <a:ext cx="3349011" cy="854982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41100"/>
              </a:lnSpc>
            </a:pPr>
            <a:r>
              <a:rPr lang="ko-KR" altLang="en-US" sz="1600" b="0" i="0" u="none" strike="noStrike" spc="-100" dirty="0">
                <a:solidFill>
                  <a:srgbClr val="FDFDFD"/>
                </a:solidFill>
                <a:latin typeface="Pretendard Medium" panose="02000603000000020004" pitchFamily="2" charset="-127"/>
                <a:ea typeface="Pretendard Medium" panose="02000603000000020004" pitchFamily="2" charset="-127"/>
                <a:cs typeface="Pretendard Medium" panose="02000603000000020004" pitchFamily="2" charset="-127"/>
              </a:rPr>
              <a:t>제품 안전성과 기능성을 </a:t>
            </a:r>
            <a:r>
              <a:rPr lang="ko-KR" altLang="en-US" sz="1600" b="0" i="0" u="none" strike="noStrike" spc="-100" dirty="0" smtClean="0">
                <a:solidFill>
                  <a:srgbClr val="FDFDFD"/>
                </a:solidFill>
                <a:latin typeface="Pretendard Medium" panose="02000603000000020004" pitchFamily="2" charset="-127"/>
                <a:ea typeface="Pretendard Medium" panose="02000603000000020004" pitchFamily="2" charset="-127"/>
                <a:cs typeface="Pretendard Medium" panose="02000603000000020004" pitchFamily="2" charset="-127"/>
              </a:rPr>
              <a:t>향상시켜</a:t>
            </a:r>
            <a:endParaRPr lang="en-US" altLang="ko-KR" sz="1600" b="0" i="0" u="none" strike="noStrike" spc="-100" dirty="0" smtClean="0">
              <a:solidFill>
                <a:srgbClr val="FDFDFD"/>
              </a:solidFill>
              <a:latin typeface="Pretendard Medium" panose="02000603000000020004" pitchFamily="2" charset="-127"/>
              <a:ea typeface="Pretendard Medium" panose="02000603000000020004" pitchFamily="2" charset="-127"/>
              <a:cs typeface="Pretendard Medium" panose="02000603000000020004" pitchFamily="2" charset="-127"/>
            </a:endParaRPr>
          </a:p>
          <a:p>
            <a:pPr lvl="0" algn="ctr">
              <a:lnSpc>
                <a:spcPct val="141100"/>
              </a:lnSpc>
            </a:pPr>
            <a:r>
              <a:rPr lang="ko-KR" altLang="en-US" sz="1600" b="0" i="0" u="none" strike="noStrike" spc="-100" dirty="0" smtClean="0">
                <a:solidFill>
                  <a:srgbClr val="FDFDFD"/>
                </a:solidFill>
                <a:latin typeface="Pretendard Medium" panose="02000603000000020004" pitchFamily="2" charset="-127"/>
                <a:ea typeface="Pretendard Medium" panose="02000603000000020004" pitchFamily="2" charset="-127"/>
                <a:cs typeface="Pretendard Medium" panose="02000603000000020004" pitchFamily="2" charset="-127"/>
              </a:rPr>
              <a:t>고객과의 </a:t>
            </a:r>
            <a:r>
              <a:rPr lang="ko-KR" altLang="en-US" sz="1600" b="0" i="0" u="none" strike="noStrike" spc="-100" dirty="0">
                <a:solidFill>
                  <a:srgbClr val="FDFDFD"/>
                </a:solidFill>
                <a:latin typeface="Pretendard Medium" panose="02000603000000020004" pitchFamily="2" charset="-127"/>
                <a:ea typeface="Pretendard Medium" panose="02000603000000020004" pitchFamily="2" charset="-127"/>
                <a:cs typeface="Pretendard Medium" panose="02000603000000020004" pitchFamily="2" charset="-127"/>
              </a:rPr>
              <a:t>신뢰를 </a:t>
            </a:r>
            <a:r>
              <a:rPr lang="ko-KR" altLang="en-US" sz="1600" b="0" i="0" u="none" strike="noStrike" spc="-100" dirty="0" smtClean="0">
                <a:solidFill>
                  <a:srgbClr val="FDFDFD"/>
                </a:solidFill>
                <a:latin typeface="Pretendard Medium" panose="02000603000000020004" pitchFamily="2" charset="-127"/>
                <a:ea typeface="Pretendard Medium" panose="02000603000000020004" pitchFamily="2" charset="-127"/>
                <a:cs typeface="Pretendard Medium" panose="02000603000000020004" pitchFamily="2" charset="-127"/>
              </a:rPr>
              <a:t>구축으로</a:t>
            </a:r>
            <a:endParaRPr lang="en-US" altLang="ko-KR" sz="1600" b="0" i="0" u="none" strike="noStrike" spc="-100" dirty="0" smtClean="0">
              <a:solidFill>
                <a:srgbClr val="FDFDFD"/>
              </a:solidFill>
              <a:latin typeface="Pretendard Medium" panose="02000603000000020004" pitchFamily="2" charset="-127"/>
              <a:ea typeface="Pretendard Medium" panose="02000603000000020004" pitchFamily="2" charset="-127"/>
              <a:cs typeface="Pretendard Medium" panose="02000603000000020004" pitchFamily="2" charset="-127"/>
            </a:endParaRPr>
          </a:p>
          <a:p>
            <a:pPr lvl="0" algn="ctr">
              <a:lnSpc>
                <a:spcPct val="141100"/>
              </a:lnSpc>
            </a:pPr>
            <a:r>
              <a:rPr lang="ko-KR" altLang="en-US" sz="1600" b="0" i="0" u="none" strike="noStrike" spc="-100" dirty="0" smtClean="0">
                <a:solidFill>
                  <a:srgbClr val="FDFDFD"/>
                </a:solidFill>
                <a:latin typeface="Pretendard Medium" panose="02000603000000020004" pitchFamily="2" charset="-127"/>
                <a:ea typeface="Pretendard Medium" panose="02000603000000020004" pitchFamily="2" charset="-127"/>
                <a:cs typeface="Pretendard Medium" panose="02000603000000020004" pitchFamily="2" charset="-127"/>
              </a:rPr>
              <a:t>만족도를 </a:t>
            </a:r>
            <a:r>
              <a:rPr lang="ko-KR" altLang="en-US" sz="1600" b="0" i="0" u="none" strike="noStrike" spc="-100" dirty="0">
                <a:solidFill>
                  <a:srgbClr val="FDFDFD"/>
                </a:solidFill>
                <a:latin typeface="Pretendard Medium" panose="02000603000000020004" pitchFamily="2" charset="-127"/>
                <a:ea typeface="Pretendard Medium" panose="02000603000000020004" pitchFamily="2" charset="-127"/>
                <a:cs typeface="Pretendard Medium" panose="02000603000000020004" pitchFamily="2" charset="-127"/>
              </a:rPr>
              <a:t>향상 시키는 기업</a:t>
            </a:r>
            <a:r>
              <a:rPr lang="en-US" sz="1600" b="0" i="0" u="none" strike="noStrike" spc="-100" dirty="0">
                <a:solidFill>
                  <a:srgbClr val="FDFDFD"/>
                </a:solidFill>
                <a:latin typeface="Pretendard Medium" panose="02000603000000020004" pitchFamily="2" charset="-127"/>
                <a:ea typeface="Pretendard Medium" panose="02000603000000020004" pitchFamily="2" charset="-127"/>
                <a:cs typeface="Pretendard Medium" panose="02000603000000020004" pitchFamily="2" charset="-127"/>
              </a:rPr>
              <a:t> </a:t>
            </a:r>
          </a:p>
        </p:txBody>
      </p:sp>
      <p:sp>
        <p:nvSpPr>
          <p:cNvPr id="30" name="TextBox 9"/>
          <p:cNvSpPr txBox="1"/>
          <p:nvPr/>
        </p:nvSpPr>
        <p:spPr>
          <a:xfrm>
            <a:off x="9753600" y="6130447"/>
            <a:ext cx="1771650" cy="533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3000" dirty="0">
                <a:solidFill>
                  <a:srgbClr val="FDFDFD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기술 혁신</a:t>
            </a:r>
            <a:endParaRPr lang="en-US" sz="3000" i="0" u="none" strike="noStrike" dirty="0">
              <a:solidFill>
                <a:srgbClr val="FDFDFD"/>
              </a:solidFill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31" name="TextBox 10"/>
          <p:cNvSpPr txBox="1"/>
          <p:nvPr/>
        </p:nvSpPr>
        <p:spPr>
          <a:xfrm>
            <a:off x="8966200" y="6896075"/>
            <a:ext cx="3378200" cy="11938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41100"/>
              </a:lnSpc>
            </a:pPr>
            <a:r>
              <a:rPr lang="ko-KR" altLang="en-US" sz="1600" spc="-100" dirty="0">
                <a:solidFill>
                  <a:srgbClr val="FDFDFD"/>
                </a:solidFill>
                <a:latin typeface="Pretendard Medium" panose="02000603000000020004" pitchFamily="2" charset="-127"/>
                <a:ea typeface="Pretendard Medium" panose="02000603000000020004" pitchFamily="2" charset="-127"/>
                <a:cs typeface="Pretendard Medium" panose="02000603000000020004" pitchFamily="2" charset="-127"/>
              </a:rPr>
              <a:t>자연의 원리를 바탕으로 </a:t>
            </a:r>
            <a:r>
              <a:rPr lang="ko-KR" altLang="en-US" sz="1600" spc="-100" dirty="0" smtClean="0">
                <a:solidFill>
                  <a:srgbClr val="FDFDFD"/>
                </a:solidFill>
                <a:latin typeface="Pretendard Medium" panose="02000603000000020004" pitchFamily="2" charset="-127"/>
                <a:ea typeface="Pretendard Medium" panose="02000603000000020004" pitchFamily="2" charset="-127"/>
                <a:cs typeface="Pretendard Medium" panose="02000603000000020004" pitchFamily="2" charset="-127"/>
              </a:rPr>
              <a:t>한</a:t>
            </a:r>
            <a:r>
              <a:rPr lang="en-US" altLang="ko-KR" sz="1600" spc="-100" dirty="0">
                <a:solidFill>
                  <a:srgbClr val="FDFDFD"/>
                </a:solidFill>
                <a:latin typeface="Pretendard Medium" panose="02000603000000020004" pitchFamily="2" charset="-127"/>
                <a:ea typeface="Pretendard Medium" panose="02000603000000020004" pitchFamily="2" charset="-127"/>
                <a:cs typeface="Pretendard Medium" panose="02000603000000020004" pitchFamily="2" charset="-127"/>
              </a:rPr>
              <a:t> </a:t>
            </a:r>
            <a:r>
              <a:rPr lang="ko-KR" altLang="en-US" sz="1600" spc="-100" dirty="0" smtClean="0">
                <a:solidFill>
                  <a:srgbClr val="FDFDFD"/>
                </a:solidFill>
                <a:latin typeface="Pretendard Medium" panose="02000603000000020004" pitchFamily="2" charset="-127"/>
                <a:ea typeface="Pretendard Medium" panose="02000603000000020004" pitchFamily="2" charset="-127"/>
                <a:cs typeface="Pretendard Medium" panose="02000603000000020004" pitchFamily="2" charset="-127"/>
              </a:rPr>
              <a:t>친환경</a:t>
            </a:r>
            <a:endParaRPr lang="en-US" altLang="ko-KR" sz="1600" spc="-100" dirty="0" smtClean="0">
              <a:solidFill>
                <a:srgbClr val="FDFDFD"/>
              </a:solidFill>
              <a:latin typeface="Pretendard Medium" panose="02000603000000020004" pitchFamily="2" charset="-127"/>
              <a:ea typeface="Pretendard Medium" panose="02000603000000020004" pitchFamily="2" charset="-127"/>
              <a:cs typeface="Pretendard Medium" panose="02000603000000020004" pitchFamily="2" charset="-127"/>
            </a:endParaRPr>
          </a:p>
          <a:p>
            <a:pPr lvl="0" algn="ctr">
              <a:lnSpc>
                <a:spcPct val="141100"/>
              </a:lnSpc>
            </a:pPr>
            <a:r>
              <a:rPr lang="ko-KR" altLang="en-US" sz="1600" spc="-100" dirty="0" smtClean="0">
                <a:solidFill>
                  <a:srgbClr val="FDFDFD"/>
                </a:solidFill>
                <a:latin typeface="Pretendard Medium" panose="02000603000000020004" pitchFamily="2" charset="-127"/>
                <a:ea typeface="Pretendard Medium" panose="02000603000000020004" pitchFamily="2" charset="-127"/>
                <a:cs typeface="Pretendard Medium" panose="02000603000000020004" pitchFamily="2" charset="-127"/>
              </a:rPr>
              <a:t>발효 </a:t>
            </a:r>
            <a:r>
              <a:rPr lang="ko-KR" altLang="en-US" sz="1600" spc="-100" dirty="0">
                <a:solidFill>
                  <a:srgbClr val="FDFDFD"/>
                </a:solidFill>
                <a:latin typeface="Pretendard Medium" panose="02000603000000020004" pitchFamily="2" charset="-127"/>
                <a:ea typeface="Pretendard Medium" panose="02000603000000020004" pitchFamily="2" charset="-127"/>
                <a:cs typeface="Pretendard Medium" panose="02000603000000020004" pitchFamily="2" charset="-127"/>
              </a:rPr>
              <a:t>기술과 인체 흡수율을 </a:t>
            </a:r>
            <a:r>
              <a:rPr lang="ko-KR" altLang="en-US" sz="1600" spc="-100" dirty="0" smtClean="0">
                <a:solidFill>
                  <a:srgbClr val="FDFDFD"/>
                </a:solidFill>
                <a:latin typeface="Pretendard Medium" panose="02000603000000020004" pitchFamily="2" charset="-127"/>
                <a:ea typeface="Pretendard Medium" panose="02000603000000020004" pitchFamily="2" charset="-127"/>
                <a:cs typeface="Pretendard Medium" panose="02000603000000020004" pitchFamily="2" charset="-127"/>
              </a:rPr>
              <a:t>높이는</a:t>
            </a:r>
            <a:endParaRPr lang="en-US" altLang="ko-KR" sz="1600" spc="-100" dirty="0" smtClean="0">
              <a:solidFill>
                <a:srgbClr val="FDFDFD"/>
              </a:solidFill>
              <a:latin typeface="Pretendard Medium" panose="02000603000000020004" pitchFamily="2" charset="-127"/>
              <a:ea typeface="Pretendard Medium" panose="02000603000000020004" pitchFamily="2" charset="-127"/>
              <a:cs typeface="Pretendard Medium" panose="02000603000000020004" pitchFamily="2" charset="-127"/>
            </a:endParaRPr>
          </a:p>
          <a:p>
            <a:pPr lvl="0" algn="ctr">
              <a:lnSpc>
                <a:spcPct val="141100"/>
              </a:lnSpc>
            </a:pPr>
            <a:r>
              <a:rPr lang="ko-KR" altLang="en-US" sz="1600" spc="-100" dirty="0" err="1" smtClean="0">
                <a:solidFill>
                  <a:srgbClr val="FDFDFD"/>
                </a:solidFill>
                <a:latin typeface="Pretendard Medium" panose="02000603000000020004" pitchFamily="2" charset="-127"/>
                <a:ea typeface="Pretendard Medium" panose="02000603000000020004" pitchFamily="2" charset="-127"/>
                <a:cs typeface="Pretendard Medium" panose="02000603000000020004" pitchFamily="2" charset="-127"/>
              </a:rPr>
              <a:t>저분자</a:t>
            </a:r>
            <a:r>
              <a:rPr lang="ko-KR" altLang="en-US" sz="1600" spc="-100" dirty="0" smtClean="0">
                <a:solidFill>
                  <a:srgbClr val="FDFDFD"/>
                </a:solidFill>
                <a:latin typeface="Pretendard Medium" panose="02000603000000020004" pitchFamily="2" charset="-127"/>
                <a:ea typeface="Pretendard Medium" panose="02000603000000020004" pitchFamily="2" charset="-127"/>
                <a:cs typeface="Pretendard Medium" panose="02000603000000020004" pitchFamily="2" charset="-127"/>
              </a:rPr>
              <a:t> 기술을 핵심으로</a:t>
            </a:r>
            <a:endParaRPr lang="en-US" altLang="ko-KR" sz="1600" spc="-100" dirty="0" smtClean="0">
              <a:solidFill>
                <a:srgbClr val="FDFDFD"/>
              </a:solidFill>
              <a:latin typeface="Pretendard Medium" panose="02000603000000020004" pitchFamily="2" charset="-127"/>
              <a:ea typeface="Pretendard Medium" panose="02000603000000020004" pitchFamily="2" charset="-127"/>
              <a:cs typeface="Pretendard Medium" panose="02000603000000020004" pitchFamily="2" charset="-127"/>
            </a:endParaRPr>
          </a:p>
          <a:p>
            <a:pPr lvl="0" algn="ctr">
              <a:lnSpc>
                <a:spcPct val="141100"/>
              </a:lnSpc>
            </a:pPr>
            <a:r>
              <a:rPr lang="ko-KR" altLang="en-US" sz="1600" spc="-100" dirty="0" smtClean="0">
                <a:solidFill>
                  <a:srgbClr val="FDFDFD"/>
                </a:solidFill>
                <a:latin typeface="Pretendard Medium" panose="02000603000000020004" pitchFamily="2" charset="-127"/>
                <a:ea typeface="Pretendard Medium" panose="02000603000000020004" pitchFamily="2" charset="-127"/>
                <a:cs typeface="Pretendard Medium" panose="02000603000000020004" pitchFamily="2" charset="-127"/>
              </a:rPr>
              <a:t>차별화된 제품 </a:t>
            </a:r>
            <a:r>
              <a:rPr lang="ko-KR" altLang="en-US" sz="1600" spc="-100" dirty="0">
                <a:solidFill>
                  <a:srgbClr val="FDFDFD"/>
                </a:solidFill>
                <a:latin typeface="Pretendard Medium" panose="02000603000000020004" pitchFamily="2" charset="-127"/>
                <a:ea typeface="Pretendard Medium" panose="02000603000000020004" pitchFamily="2" charset="-127"/>
                <a:cs typeface="Pretendard Medium" panose="02000603000000020004" pitchFamily="2" charset="-127"/>
              </a:rPr>
              <a:t>개발 </a:t>
            </a:r>
            <a:endParaRPr lang="en-US" sz="1600" b="0" i="0" u="none" strike="noStrike" spc="-100" dirty="0">
              <a:solidFill>
                <a:srgbClr val="FDFDFD"/>
              </a:solidFill>
              <a:latin typeface="Pretendard Medium" panose="02000603000000020004" pitchFamily="2" charset="-127"/>
              <a:ea typeface="Pretendard Medium" panose="02000603000000020004" pitchFamily="2" charset="-127"/>
              <a:cs typeface="Pretendard Medium" panose="02000603000000020004" pitchFamily="2" charset="-127"/>
            </a:endParaRPr>
          </a:p>
        </p:txBody>
      </p:sp>
      <p:sp>
        <p:nvSpPr>
          <p:cNvPr id="32" name="TextBox 11"/>
          <p:cNvSpPr txBox="1"/>
          <p:nvPr/>
        </p:nvSpPr>
        <p:spPr>
          <a:xfrm>
            <a:off x="13411200" y="6130447"/>
            <a:ext cx="1739900" cy="5334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99600"/>
              </a:lnSpc>
            </a:pPr>
            <a:r>
              <a:rPr lang="ko-KR" altLang="en-US" sz="3000" dirty="0">
                <a:solidFill>
                  <a:srgbClr val="FDFDFD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사회 참여</a:t>
            </a:r>
            <a:endParaRPr lang="en-US" sz="3000" i="0" u="none" strike="noStrike" dirty="0">
              <a:solidFill>
                <a:srgbClr val="FDFDFD"/>
              </a:solidFill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33" name="TextBox 12"/>
          <p:cNvSpPr txBox="1"/>
          <p:nvPr/>
        </p:nvSpPr>
        <p:spPr>
          <a:xfrm>
            <a:off x="12623800" y="6807175"/>
            <a:ext cx="3263900" cy="1282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ctr">
              <a:lnSpc>
                <a:spcPct val="141100"/>
              </a:lnSpc>
            </a:pPr>
            <a:r>
              <a:rPr lang="ko-KR" altLang="en-US" sz="1600" spc="-100" dirty="0">
                <a:solidFill>
                  <a:srgbClr val="FDFDFD"/>
                </a:solidFill>
                <a:latin typeface="Pretendard Medium" panose="02000603000000020004" pitchFamily="2" charset="-127"/>
                <a:ea typeface="Pretendard Medium" panose="02000603000000020004" pitchFamily="2" charset="-127"/>
                <a:cs typeface="Pretendard Medium" panose="02000603000000020004" pitchFamily="2" charset="-127"/>
              </a:rPr>
              <a:t>고객으로부터 </a:t>
            </a:r>
            <a:r>
              <a:rPr lang="ko-KR" altLang="en-US" sz="1600" spc="-100" dirty="0" smtClean="0">
                <a:solidFill>
                  <a:srgbClr val="FDFDFD"/>
                </a:solidFill>
                <a:latin typeface="Pretendard Medium" panose="02000603000000020004" pitchFamily="2" charset="-127"/>
                <a:ea typeface="Pretendard Medium" panose="02000603000000020004" pitchFamily="2" charset="-127"/>
                <a:cs typeface="Pretendard Medium" panose="02000603000000020004" pitchFamily="2" charset="-127"/>
              </a:rPr>
              <a:t>받은 사랑과 </a:t>
            </a:r>
            <a:r>
              <a:rPr lang="ko-KR" altLang="en-US" sz="1600" spc="-100" dirty="0">
                <a:solidFill>
                  <a:srgbClr val="FDFDFD"/>
                </a:solidFill>
                <a:latin typeface="Pretendard Medium" panose="02000603000000020004" pitchFamily="2" charset="-127"/>
                <a:ea typeface="Pretendard Medium" panose="02000603000000020004" pitchFamily="2" charset="-127"/>
                <a:cs typeface="Pretendard Medium" panose="02000603000000020004" pitchFamily="2" charset="-127"/>
              </a:rPr>
              <a:t>수익을 </a:t>
            </a:r>
            <a:endParaRPr lang="en-US" altLang="ko-KR" sz="1600" spc="-100" dirty="0">
              <a:solidFill>
                <a:srgbClr val="FDFDFD"/>
              </a:solidFill>
              <a:latin typeface="Pretendard Medium" panose="02000603000000020004" pitchFamily="2" charset="-127"/>
              <a:ea typeface="Pretendard Medium" panose="02000603000000020004" pitchFamily="2" charset="-127"/>
              <a:cs typeface="Pretendard Medium" panose="02000603000000020004" pitchFamily="2" charset="-127"/>
            </a:endParaRPr>
          </a:p>
          <a:p>
            <a:pPr lvl="0" algn="ctr">
              <a:lnSpc>
                <a:spcPct val="141100"/>
              </a:lnSpc>
            </a:pPr>
            <a:r>
              <a:rPr lang="ko-KR" altLang="en-US" sz="1600" spc="-100" dirty="0">
                <a:solidFill>
                  <a:srgbClr val="FDFDFD"/>
                </a:solidFill>
                <a:latin typeface="Pretendard Medium" panose="02000603000000020004" pitchFamily="2" charset="-127"/>
                <a:ea typeface="Pretendard Medium" panose="02000603000000020004" pitchFamily="2" charset="-127"/>
                <a:cs typeface="Pretendard Medium" panose="02000603000000020004" pitchFamily="2" charset="-127"/>
              </a:rPr>
              <a:t>소외된 사람들과 나눌 수 </a:t>
            </a:r>
            <a:r>
              <a:rPr lang="ko-KR" altLang="en-US" sz="1600" spc="-100" dirty="0" smtClean="0">
                <a:solidFill>
                  <a:srgbClr val="FDFDFD"/>
                </a:solidFill>
                <a:latin typeface="Pretendard Medium" panose="02000603000000020004" pitchFamily="2" charset="-127"/>
                <a:ea typeface="Pretendard Medium" panose="02000603000000020004" pitchFamily="2" charset="-127"/>
                <a:cs typeface="Pretendard Medium" panose="02000603000000020004" pitchFamily="2" charset="-127"/>
              </a:rPr>
              <a:t>있는</a:t>
            </a:r>
            <a:endParaRPr lang="en-US" altLang="ko-KR" sz="1600" spc="-100" dirty="0" smtClean="0">
              <a:solidFill>
                <a:srgbClr val="FDFDFD"/>
              </a:solidFill>
              <a:latin typeface="Pretendard Medium" panose="02000603000000020004" pitchFamily="2" charset="-127"/>
              <a:ea typeface="Pretendard Medium" panose="02000603000000020004" pitchFamily="2" charset="-127"/>
              <a:cs typeface="Pretendard Medium" panose="02000603000000020004" pitchFamily="2" charset="-127"/>
            </a:endParaRPr>
          </a:p>
          <a:p>
            <a:pPr lvl="0" algn="ctr">
              <a:lnSpc>
                <a:spcPct val="141100"/>
              </a:lnSpc>
            </a:pPr>
            <a:r>
              <a:rPr lang="ko-KR" altLang="en-US" sz="1600" spc="-100" dirty="0" smtClean="0">
                <a:solidFill>
                  <a:srgbClr val="FDFDFD"/>
                </a:solidFill>
                <a:latin typeface="Pretendard Medium" panose="02000603000000020004" pitchFamily="2" charset="-127"/>
                <a:ea typeface="Pretendard Medium" panose="02000603000000020004" pitchFamily="2" charset="-127"/>
                <a:cs typeface="Pretendard Medium" panose="02000603000000020004" pitchFamily="2" charset="-127"/>
              </a:rPr>
              <a:t>사회참여 </a:t>
            </a:r>
            <a:r>
              <a:rPr lang="ko-KR" altLang="en-US" sz="1600" spc="-100" dirty="0">
                <a:solidFill>
                  <a:srgbClr val="FDFDFD"/>
                </a:solidFill>
                <a:latin typeface="Pretendard Medium" panose="02000603000000020004" pitchFamily="2" charset="-127"/>
                <a:ea typeface="Pretendard Medium" panose="02000603000000020004" pitchFamily="2" charset="-127"/>
                <a:cs typeface="Pretendard Medium" panose="02000603000000020004" pitchFamily="2" charset="-127"/>
              </a:rPr>
              <a:t>기업 </a:t>
            </a:r>
            <a:r>
              <a:rPr lang="en-US" sz="1600" b="0" i="0" u="none" strike="noStrike" spc="-100" dirty="0">
                <a:solidFill>
                  <a:srgbClr val="FDFDFD"/>
                </a:solidFill>
                <a:latin typeface="Pretendard Medium" panose="02000603000000020004" pitchFamily="2" charset="-127"/>
                <a:ea typeface="Pretendard Medium" panose="02000603000000020004" pitchFamily="2" charset="-127"/>
                <a:cs typeface="Pretendard Medium" panose="02000603000000020004" pitchFamily="2" charset="-127"/>
              </a:rPr>
              <a:t> </a:t>
            </a:r>
          </a:p>
        </p:txBody>
      </p:sp>
      <p:sp>
        <p:nvSpPr>
          <p:cNvPr id="34" name="TextBox 6"/>
          <p:cNvSpPr txBox="1"/>
          <p:nvPr/>
        </p:nvSpPr>
        <p:spPr>
          <a:xfrm>
            <a:off x="965200" y="6591299"/>
            <a:ext cx="6883400" cy="2209801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just">
              <a:lnSpc>
                <a:spcPct val="162679"/>
              </a:lnSpc>
            </a:pPr>
            <a:r>
              <a:rPr lang="en-US" altLang="ko-KR" sz="2000" spc="-150" dirty="0" err="1">
                <a:solidFill>
                  <a:srgbClr val="222222"/>
                </a:solidFill>
                <a:latin typeface="Pretendard Bold"/>
              </a:rPr>
              <a:t>Paulmedi</a:t>
            </a:r>
            <a:r>
              <a:rPr lang="ko-KR" altLang="en-US" sz="2000" spc="-150" dirty="0">
                <a:solidFill>
                  <a:srgbClr val="222222"/>
                </a:solidFill>
                <a:latin typeface="Pretendard Bold"/>
              </a:rPr>
              <a:t> </a:t>
            </a:r>
            <a:r>
              <a:rPr lang="en-US" altLang="ko-KR" sz="2000" spc="-150" dirty="0" smtClean="0">
                <a:solidFill>
                  <a:srgbClr val="222222"/>
                </a:solidFill>
                <a:latin typeface="Pretendard Bold"/>
              </a:rPr>
              <a:t>Corp</a:t>
            </a:r>
            <a:r>
              <a:rPr lang="ko-KR" altLang="en-US" sz="2000" spc="-150" dirty="0" smtClean="0">
                <a:solidFill>
                  <a:srgbClr val="222222"/>
                </a:solidFill>
                <a:ea typeface="Pretendard Light"/>
              </a:rPr>
              <a:t>는 </a:t>
            </a:r>
            <a:r>
              <a:rPr lang="ko-KR" altLang="en-US" sz="2000" spc="-150" dirty="0">
                <a:solidFill>
                  <a:srgbClr val="222222"/>
                </a:solidFill>
                <a:ea typeface="Pretendard Light"/>
              </a:rPr>
              <a:t>자연 친화적 발효 기술과 </a:t>
            </a:r>
            <a:r>
              <a:rPr lang="ko-KR" altLang="en-US" sz="2000" spc="-150" dirty="0" err="1">
                <a:solidFill>
                  <a:srgbClr val="222222"/>
                </a:solidFill>
                <a:ea typeface="Pretendard Light"/>
              </a:rPr>
              <a:t>저분자</a:t>
            </a:r>
            <a:r>
              <a:rPr lang="ko-KR" altLang="en-US" sz="2000" spc="-150" dirty="0">
                <a:solidFill>
                  <a:srgbClr val="222222"/>
                </a:solidFill>
                <a:ea typeface="Pretendard Light"/>
              </a:rPr>
              <a:t> 혁신 </a:t>
            </a:r>
            <a:r>
              <a:rPr lang="ko-KR" altLang="en-US" sz="2000" spc="-150" dirty="0" smtClean="0">
                <a:solidFill>
                  <a:srgbClr val="222222"/>
                </a:solidFill>
                <a:ea typeface="Pretendard Light"/>
              </a:rPr>
              <a:t>기술을 </a:t>
            </a:r>
            <a:r>
              <a:rPr lang="ko-KR" altLang="en-US" sz="2000" spc="-150" dirty="0">
                <a:solidFill>
                  <a:srgbClr val="222222"/>
                </a:solidFill>
                <a:ea typeface="Pretendard Light"/>
              </a:rPr>
              <a:t>바탕으로 안전하고 효과적인 제품을 개발합니다</a:t>
            </a:r>
            <a:r>
              <a:rPr lang="en-US" altLang="ko-KR" sz="2000" spc="-150" dirty="0" smtClean="0">
                <a:solidFill>
                  <a:srgbClr val="222222"/>
                </a:solidFill>
                <a:latin typeface="Pretendard Light"/>
                <a:ea typeface="Pretendard Light"/>
              </a:rPr>
              <a:t>. </a:t>
            </a:r>
            <a:r>
              <a:rPr lang="ko-KR" altLang="en-US" sz="2000" spc="-150" dirty="0" smtClean="0">
                <a:solidFill>
                  <a:srgbClr val="222222"/>
                </a:solidFill>
                <a:latin typeface="Pretendard Light"/>
                <a:ea typeface="Pretendard Light"/>
              </a:rPr>
              <a:t>단순한 </a:t>
            </a:r>
            <a:r>
              <a:rPr lang="ko-KR" altLang="en-US" sz="2000" spc="-150" dirty="0">
                <a:solidFill>
                  <a:srgbClr val="222222"/>
                </a:solidFill>
                <a:latin typeface="Pretendard Light"/>
                <a:ea typeface="Pretendard Light"/>
              </a:rPr>
              <a:t>생산을 넘어 피부 본연의 건강을 회복시키는 솔루션을 제공하고 기술을 통해 고객 신뢰를 </a:t>
            </a:r>
            <a:r>
              <a:rPr lang="ko-KR" altLang="en-US" sz="2000" spc="-150" dirty="0" smtClean="0">
                <a:solidFill>
                  <a:srgbClr val="222222"/>
                </a:solidFill>
                <a:latin typeface="Pretendard Light"/>
                <a:ea typeface="Pretendard Light"/>
              </a:rPr>
              <a:t>쌓으며</a:t>
            </a:r>
            <a:r>
              <a:rPr lang="en-US" altLang="ko-KR" sz="2000" spc="-150" dirty="0" smtClean="0">
                <a:solidFill>
                  <a:srgbClr val="222222"/>
                </a:solidFill>
                <a:latin typeface="Pretendard Light"/>
                <a:ea typeface="Pretendard Light"/>
              </a:rPr>
              <a:t>,</a:t>
            </a:r>
            <a:r>
              <a:rPr lang="ko-KR" altLang="en-US" sz="2000" spc="-150" dirty="0" smtClean="0">
                <a:solidFill>
                  <a:srgbClr val="222222"/>
                </a:solidFill>
                <a:latin typeface="Pretendard Light"/>
                <a:ea typeface="Pretendard Light"/>
              </a:rPr>
              <a:t> </a:t>
            </a:r>
            <a:r>
              <a:rPr lang="ko-KR" altLang="en-US" sz="2000" spc="-150" dirty="0">
                <a:solidFill>
                  <a:srgbClr val="222222"/>
                </a:solidFill>
                <a:latin typeface="Pretendard Light"/>
                <a:ea typeface="Pretendard Light"/>
              </a:rPr>
              <a:t>나아가 수익의 사회 환원을 통해 모두가 함께 성장하는 미래를 만들어 갑니다</a:t>
            </a:r>
            <a:r>
              <a:rPr lang="en-US" altLang="ko-KR" sz="2000" spc="-150" dirty="0">
                <a:solidFill>
                  <a:srgbClr val="222222"/>
                </a:solidFill>
                <a:latin typeface="Pretendard Light"/>
                <a:ea typeface="Pretendard Light"/>
              </a:rPr>
              <a:t>.  </a:t>
            </a:r>
            <a:r>
              <a:rPr lang="en-US" sz="2000" b="0" i="0" u="none" strike="noStrike" spc="-150" dirty="0">
                <a:solidFill>
                  <a:srgbClr val="222222"/>
                </a:solidFill>
                <a:latin typeface="Pretendard Light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08198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34100"/>
            <a:ext cx="18313400" cy="4152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900" y="2006600"/>
            <a:ext cx="762000" cy="127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65200" y="1104900"/>
            <a:ext cx="42545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2200" b="0" i="0" u="none" strike="noStrike" dirty="0">
                <a:solidFill>
                  <a:srgbClr val="2630A0"/>
                </a:solidFill>
                <a:latin typeface="Pretendard Bold"/>
              </a:rPr>
              <a:t>COMPANY </a:t>
            </a:r>
            <a:r>
              <a:rPr lang="en-US" sz="2200" dirty="0">
                <a:solidFill>
                  <a:srgbClr val="2630A0"/>
                </a:solidFill>
                <a:latin typeface="Pretendard Bold"/>
              </a:rPr>
              <a:t>HISTORY</a:t>
            </a:r>
            <a:endParaRPr lang="en-US" sz="2200" b="0" i="0" u="none" strike="noStrike" dirty="0">
              <a:solidFill>
                <a:srgbClr val="2630A0"/>
              </a:solidFill>
              <a:latin typeface="Pretendard Bold"/>
            </a:endParaRP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6200"/>
            <a:ext cx="101600" cy="10439400"/>
          </a:xfrm>
          <a:prstGeom prst="rect">
            <a:avLst/>
          </a:prstGeom>
        </p:spPr>
      </p:pic>
      <p:sp>
        <p:nvSpPr>
          <p:cNvPr id="27" name="TextBox 35"/>
          <p:cNvSpPr txBox="1"/>
          <p:nvPr/>
        </p:nvSpPr>
        <p:spPr>
          <a:xfrm>
            <a:off x="950205" y="1594757"/>
            <a:ext cx="4634006" cy="2501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7600" spc="-150" dirty="0"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회사 연혁</a:t>
            </a:r>
            <a:endParaRPr lang="ko-KR" sz="7600" b="0" i="0" u="none" strike="noStrike" spc="-150" dirty="0"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2C5FCD8C-98B1-44D6-95AC-ABD9C035FB2B}"/>
              </a:ext>
            </a:extLst>
          </p:cNvPr>
          <p:cNvSpPr txBox="1"/>
          <p:nvPr/>
        </p:nvSpPr>
        <p:spPr>
          <a:xfrm>
            <a:off x="2094621" y="9117739"/>
            <a:ext cx="1504965" cy="289191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2400" u="none" strike="noStrike" dirty="0">
                <a:solidFill>
                  <a:srgbClr val="00000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2009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AF79B48A-3E7C-4D82-986A-FA44A5B865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9900" y="9003787"/>
            <a:ext cx="14852650" cy="43165"/>
          </a:xfrm>
          <a:prstGeom prst="rect">
            <a:avLst/>
          </a:prstGeom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856BC5C6-B496-4C46-8133-AF5880002DF0}"/>
              </a:ext>
            </a:extLst>
          </p:cNvPr>
          <p:cNvSpPr txBox="1"/>
          <p:nvPr/>
        </p:nvSpPr>
        <p:spPr>
          <a:xfrm>
            <a:off x="4858813" y="9117739"/>
            <a:ext cx="1212333" cy="341771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2400" u="none" strike="noStrike" dirty="0">
                <a:solidFill>
                  <a:srgbClr val="00000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2013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98CD79EF-ABDB-42F3-B20B-92454C1D7E20}"/>
              </a:ext>
            </a:extLst>
          </p:cNvPr>
          <p:cNvSpPr txBox="1"/>
          <p:nvPr/>
        </p:nvSpPr>
        <p:spPr>
          <a:xfrm>
            <a:off x="7475534" y="9117739"/>
            <a:ext cx="1295942" cy="341771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2400" u="none" strike="noStrike" dirty="0">
                <a:solidFill>
                  <a:srgbClr val="00000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2017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4878D806-BF37-4358-8BC9-A26CE663D54C}"/>
              </a:ext>
            </a:extLst>
          </p:cNvPr>
          <p:cNvSpPr txBox="1"/>
          <p:nvPr/>
        </p:nvSpPr>
        <p:spPr>
          <a:xfrm>
            <a:off x="10134389" y="9117739"/>
            <a:ext cx="1295942" cy="341771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2400" u="none" strike="noStrike" dirty="0">
                <a:solidFill>
                  <a:srgbClr val="00000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2021</a:t>
            </a: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F9F748B0-63B9-4492-8546-4361369D47E4}"/>
              </a:ext>
            </a:extLst>
          </p:cNvPr>
          <p:cNvSpPr txBox="1"/>
          <p:nvPr/>
        </p:nvSpPr>
        <p:spPr>
          <a:xfrm>
            <a:off x="12793245" y="9117739"/>
            <a:ext cx="1295942" cy="341771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 algn="ctr">
              <a:lnSpc>
                <a:spcPct val="99600"/>
              </a:lnSpc>
            </a:pPr>
            <a:r>
              <a:rPr lang="en-US" sz="2400" u="none" strike="noStrike" dirty="0">
                <a:solidFill>
                  <a:srgbClr val="00000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2024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074BEB28-8202-4627-A118-EEA8600F5327}"/>
              </a:ext>
            </a:extLst>
          </p:cNvPr>
          <p:cNvSpPr txBox="1"/>
          <p:nvPr/>
        </p:nvSpPr>
        <p:spPr>
          <a:xfrm>
            <a:off x="5688029" y="4498726"/>
            <a:ext cx="2315765" cy="1359899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fontAlgn="ctr"/>
            <a:r>
              <a:rPr lang="en-US" altLang="ko-KR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· </a:t>
            </a:r>
            <a:r>
              <a:rPr lang="ko-KR" altLang="en-US" sz="1600" dirty="0" smtClean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자체 </a:t>
            </a:r>
            <a:r>
              <a:rPr lang="ko-KR" altLang="en-US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브랜드 </a:t>
            </a:r>
            <a:r>
              <a:rPr lang="ko-KR" altLang="en-US" sz="1600" dirty="0" smtClean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‘</a:t>
            </a:r>
            <a:r>
              <a:rPr lang="ko-KR" altLang="en-US" sz="1600" dirty="0" err="1" smtClean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체리모아</a:t>
            </a:r>
            <a:r>
              <a:rPr lang="ko-KR" altLang="en-US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’ 상표 </a:t>
            </a:r>
            <a:endParaRPr lang="en-US" altLang="ko-KR" sz="1600" dirty="0" smtClean="0">
              <a:latin typeface="Pretendard Light" panose="02000403000000020004" pitchFamily="2" charset="-127"/>
              <a:ea typeface="Pretendard Light" panose="02000403000000020004" pitchFamily="2" charset="-127"/>
              <a:cs typeface="Pretendard Light" panose="02000403000000020004" pitchFamily="2" charset="-127"/>
            </a:endParaRPr>
          </a:p>
          <a:p>
            <a:pPr fontAlgn="ctr"/>
            <a:r>
              <a:rPr lang="ko-KR" altLang="en-US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 </a:t>
            </a:r>
            <a:r>
              <a:rPr lang="ko-KR" altLang="en-US" sz="1600" dirty="0" smtClean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 등록 </a:t>
            </a:r>
            <a:r>
              <a:rPr lang="ko-KR" altLang="en-US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및 마스크팩 출시</a:t>
            </a:r>
            <a:endParaRPr lang="en-US" altLang="ko-KR" sz="1600" dirty="0">
              <a:latin typeface="Pretendard Light" panose="02000403000000020004" pitchFamily="2" charset="-127"/>
              <a:ea typeface="Pretendard Light" panose="02000403000000020004" pitchFamily="2" charset="-127"/>
              <a:cs typeface="Pretendard Light" panose="02000403000000020004" pitchFamily="2" charset="-127"/>
            </a:endParaRPr>
          </a:p>
          <a:p>
            <a:pPr fontAlgn="ctr"/>
            <a:r>
              <a:rPr lang="en-US" altLang="ko-KR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· </a:t>
            </a:r>
            <a:r>
              <a:rPr lang="ko-KR" altLang="en-US" sz="1600" dirty="0" smtClean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미국</a:t>
            </a:r>
            <a:r>
              <a:rPr lang="en-US" altLang="ko-KR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·</a:t>
            </a:r>
            <a:r>
              <a:rPr lang="ko-KR" altLang="en-US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중국 등 글로벌 수출 </a:t>
            </a:r>
            <a:endParaRPr lang="en-US" altLang="ko-KR" sz="1600" dirty="0" smtClean="0">
              <a:latin typeface="Pretendard Light" panose="02000403000000020004" pitchFamily="2" charset="-127"/>
              <a:ea typeface="Pretendard Light" panose="02000403000000020004" pitchFamily="2" charset="-127"/>
              <a:cs typeface="Pretendard Light" panose="02000403000000020004" pitchFamily="2" charset="-127"/>
            </a:endParaRPr>
          </a:p>
          <a:p>
            <a:pPr fontAlgn="ctr"/>
            <a:r>
              <a:rPr lang="ko-KR" altLang="en-US" sz="1600" dirty="0" smtClean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  개시 </a:t>
            </a:r>
            <a:r>
              <a:rPr lang="en-US" altLang="ko-KR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(</a:t>
            </a:r>
            <a:r>
              <a:rPr lang="ko-KR" altLang="en-US" sz="1600" dirty="0" smtClean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클렌징 </a:t>
            </a:r>
            <a:r>
              <a:rPr lang="ko-KR" altLang="en-US" sz="1600" dirty="0" err="1" smtClean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리무머</a:t>
            </a:r>
            <a:r>
              <a:rPr lang="ko-KR" altLang="en-US" sz="1600" dirty="0" smtClean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 티슈</a:t>
            </a:r>
            <a:r>
              <a:rPr lang="en-US" altLang="ko-KR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)</a:t>
            </a:r>
          </a:p>
          <a:p>
            <a:pPr fontAlgn="ctr"/>
            <a:r>
              <a:rPr lang="en-US" altLang="ko-KR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· </a:t>
            </a:r>
            <a:r>
              <a:rPr lang="ko-KR" altLang="en-US" sz="1600" dirty="0" smtClean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이미지 </a:t>
            </a:r>
            <a:r>
              <a:rPr lang="ko-KR" altLang="en-US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인쇄형 </a:t>
            </a:r>
            <a:r>
              <a:rPr lang="ko-KR" altLang="en-US" sz="1600" dirty="0" err="1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마스크팩</a:t>
            </a:r>
            <a:r>
              <a:rPr lang="ko-KR" altLang="en-US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 </a:t>
            </a:r>
            <a:endParaRPr lang="en-US" altLang="ko-KR" sz="1600" dirty="0" smtClean="0">
              <a:latin typeface="Pretendard Light" panose="02000403000000020004" pitchFamily="2" charset="-127"/>
              <a:ea typeface="Pretendard Light" panose="02000403000000020004" pitchFamily="2" charset="-127"/>
              <a:cs typeface="Pretendard Light" panose="02000403000000020004" pitchFamily="2" charset="-127"/>
            </a:endParaRPr>
          </a:p>
          <a:p>
            <a:pPr fontAlgn="ctr"/>
            <a:r>
              <a:rPr lang="en-US" altLang="ko-KR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 </a:t>
            </a:r>
            <a:r>
              <a:rPr lang="en-US" altLang="ko-KR" sz="1600" dirty="0" smtClean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 </a:t>
            </a:r>
            <a:r>
              <a:rPr lang="ko-KR" altLang="en-US" sz="1600" dirty="0" smtClean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실용신안 </a:t>
            </a:r>
            <a:r>
              <a:rPr lang="en-US" altLang="ko-KR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2</a:t>
            </a:r>
            <a:r>
              <a:rPr lang="ko-KR" altLang="en-US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건 </a:t>
            </a:r>
            <a:r>
              <a:rPr lang="ko-KR" altLang="en-US" sz="1600" dirty="0" smtClean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등록</a:t>
            </a:r>
            <a:endParaRPr lang="en-US" sz="1600" i="0" u="none" strike="noStrike" dirty="0">
              <a:latin typeface="Pretendard Light" panose="02000403000000020004" pitchFamily="2" charset="-127"/>
              <a:ea typeface="Pretendard Light" panose="02000403000000020004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92D7C337-B986-4170-81AE-01656719587C}"/>
              </a:ext>
            </a:extLst>
          </p:cNvPr>
          <p:cNvSpPr txBox="1"/>
          <p:nvPr/>
        </p:nvSpPr>
        <p:spPr>
          <a:xfrm>
            <a:off x="5688029" y="4126120"/>
            <a:ext cx="1896083" cy="23740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07899"/>
              </a:lnSpc>
            </a:pPr>
            <a:r>
              <a:rPr lang="en-US" altLang="ko-KR" sz="1600" i="0" u="none" strike="noStrike" dirty="0">
                <a:solidFill>
                  <a:srgbClr val="00000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2013</a:t>
            </a:r>
            <a:r>
              <a:rPr lang="ko-KR" altLang="en-US" sz="1600" i="0" u="none" strike="noStrike" dirty="0">
                <a:solidFill>
                  <a:srgbClr val="00000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 </a:t>
            </a:r>
            <a:endParaRPr lang="ko-KR" sz="1600" i="0" u="none" strike="noStrike" dirty="0">
              <a:solidFill>
                <a:srgbClr val="000000"/>
              </a:solidFill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19" name="TextBox 36">
            <a:extLst>
              <a:ext uri="{FF2B5EF4-FFF2-40B4-BE49-F238E27FC236}">
                <a16:creationId xmlns:a16="http://schemas.microsoft.com/office/drawing/2014/main" id="{66FA27F0-22DC-437E-A00F-42A38EB5DD53}"/>
              </a:ext>
            </a:extLst>
          </p:cNvPr>
          <p:cNvSpPr txBox="1"/>
          <p:nvPr/>
        </p:nvSpPr>
        <p:spPr>
          <a:xfrm>
            <a:off x="3026542" y="6225385"/>
            <a:ext cx="2085773" cy="798556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07899"/>
              </a:lnSpc>
            </a:pPr>
            <a:r>
              <a:rPr lang="en-US" altLang="ko-KR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· </a:t>
            </a:r>
            <a:r>
              <a:rPr lang="ko-KR" altLang="en-US" sz="1600" dirty="0" smtClean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주식회사 </a:t>
            </a:r>
            <a:r>
              <a:rPr lang="ko-KR" altLang="en-US" sz="1600" dirty="0" err="1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폴메디</a:t>
            </a:r>
            <a:r>
              <a:rPr lang="ko-KR" altLang="en-US" sz="1600" dirty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 설립</a:t>
            </a:r>
            <a:endParaRPr lang="en-US" altLang="ko-KR" sz="1600" dirty="0">
              <a:solidFill>
                <a:srgbClr val="2630A0"/>
              </a:solidFill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  <a:p>
            <a:pPr lvl="0">
              <a:lnSpc>
                <a:spcPct val="107899"/>
              </a:lnSpc>
            </a:pPr>
            <a:r>
              <a:rPr lang="en-US" altLang="ko-KR" sz="1600" dirty="0" smtClean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(</a:t>
            </a:r>
            <a:r>
              <a:rPr lang="ko-KR" altLang="en-US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경기도 양주</a:t>
            </a:r>
            <a:r>
              <a:rPr lang="en-US" altLang="ko-KR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)</a:t>
            </a:r>
            <a:endParaRPr lang="en-US" sz="1600" dirty="0">
              <a:latin typeface="Pretendard Light" panose="02000403000000020004" pitchFamily="2" charset="-127"/>
              <a:ea typeface="Pretendard Light" panose="02000403000000020004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20" name="TextBox 37">
            <a:extLst>
              <a:ext uri="{FF2B5EF4-FFF2-40B4-BE49-F238E27FC236}">
                <a16:creationId xmlns:a16="http://schemas.microsoft.com/office/drawing/2014/main" id="{0178DECB-5E93-496F-B46F-B22A0D4C61A6}"/>
              </a:ext>
            </a:extLst>
          </p:cNvPr>
          <p:cNvSpPr txBox="1"/>
          <p:nvPr/>
        </p:nvSpPr>
        <p:spPr>
          <a:xfrm>
            <a:off x="3026542" y="5855703"/>
            <a:ext cx="1896083" cy="23740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07899"/>
              </a:lnSpc>
            </a:pPr>
            <a:r>
              <a:rPr lang="en-US" altLang="ko-KR" sz="1600" dirty="0" smtClean="0">
                <a:solidFill>
                  <a:srgbClr val="00000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2009.08</a:t>
            </a:r>
            <a:endParaRPr lang="ko-KR" sz="1600" i="0" u="none" strike="noStrike" dirty="0">
              <a:solidFill>
                <a:srgbClr val="000000"/>
              </a:solidFill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30" name="TextBox 12">
            <a:extLst>
              <a:ext uri="{FF2B5EF4-FFF2-40B4-BE49-F238E27FC236}">
                <a16:creationId xmlns:a16="http://schemas.microsoft.com/office/drawing/2014/main" id="{6AE08F1A-42E1-47F4-B176-CF93AF681545}"/>
              </a:ext>
            </a:extLst>
          </p:cNvPr>
          <p:cNvSpPr txBox="1"/>
          <p:nvPr/>
        </p:nvSpPr>
        <p:spPr>
          <a:xfrm>
            <a:off x="5688029" y="6683157"/>
            <a:ext cx="2248748" cy="453235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fontAlgn="ctr"/>
            <a:r>
              <a:rPr lang="en-US" altLang="ko-KR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· </a:t>
            </a:r>
            <a:r>
              <a:rPr lang="ko-KR" altLang="en-US" sz="1600" dirty="0" smtClean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기업부설 </a:t>
            </a:r>
            <a:r>
              <a:rPr lang="ko-KR" altLang="en-US" sz="1600" dirty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연구소 </a:t>
            </a:r>
            <a:r>
              <a:rPr lang="ko-KR" altLang="en-US" sz="1600" dirty="0" smtClean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설립</a:t>
            </a:r>
            <a:endParaRPr lang="en-US" sz="1600" i="0" u="none" strike="noStrike" dirty="0">
              <a:solidFill>
                <a:srgbClr val="2630A0"/>
              </a:solidFill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31" name="TextBox 13">
            <a:extLst>
              <a:ext uri="{FF2B5EF4-FFF2-40B4-BE49-F238E27FC236}">
                <a16:creationId xmlns:a16="http://schemas.microsoft.com/office/drawing/2014/main" id="{64D164F7-B536-4C48-B8A2-A9CEEF045E87}"/>
              </a:ext>
            </a:extLst>
          </p:cNvPr>
          <p:cNvSpPr txBox="1"/>
          <p:nvPr/>
        </p:nvSpPr>
        <p:spPr>
          <a:xfrm>
            <a:off x="5688029" y="6351133"/>
            <a:ext cx="1896083" cy="23740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07899"/>
              </a:lnSpc>
            </a:pPr>
            <a:r>
              <a:rPr lang="en-US" altLang="ko-KR" sz="1600" i="0" u="none" strike="noStrike" dirty="0">
                <a:solidFill>
                  <a:srgbClr val="00000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2014</a:t>
            </a:r>
            <a:r>
              <a:rPr lang="ko-KR" altLang="en-US" sz="1600" i="0" u="none" strike="noStrike" dirty="0">
                <a:solidFill>
                  <a:srgbClr val="00000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 </a:t>
            </a:r>
            <a:endParaRPr lang="ko-KR" sz="1600" i="0" u="none" strike="noStrike" dirty="0">
              <a:solidFill>
                <a:srgbClr val="000000"/>
              </a:solidFill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32" name="TextBox 13">
            <a:extLst>
              <a:ext uri="{FF2B5EF4-FFF2-40B4-BE49-F238E27FC236}">
                <a16:creationId xmlns:a16="http://schemas.microsoft.com/office/drawing/2014/main" id="{78D284E5-195F-426E-9A2A-479FEECBE71B}"/>
              </a:ext>
            </a:extLst>
          </p:cNvPr>
          <p:cNvSpPr txBox="1"/>
          <p:nvPr/>
        </p:nvSpPr>
        <p:spPr>
          <a:xfrm>
            <a:off x="8354071" y="4126120"/>
            <a:ext cx="1896083" cy="23740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07899"/>
              </a:lnSpc>
            </a:pPr>
            <a:r>
              <a:rPr lang="en-US" altLang="ko-KR" sz="1600" i="0" u="none" strike="noStrike" dirty="0">
                <a:solidFill>
                  <a:srgbClr val="00000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2017</a:t>
            </a:r>
            <a:r>
              <a:rPr lang="ko-KR" altLang="en-US" sz="1600" i="0" u="none" strike="noStrike" dirty="0">
                <a:solidFill>
                  <a:srgbClr val="00000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 </a:t>
            </a:r>
            <a:endParaRPr lang="ko-KR" sz="1600" i="0" u="none" strike="noStrike" dirty="0">
              <a:solidFill>
                <a:srgbClr val="000000"/>
              </a:solidFill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33" name="TextBox 12">
            <a:extLst>
              <a:ext uri="{FF2B5EF4-FFF2-40B4-BE49-F238E27FC236}">
                <a16:creationId xmlns:a16="http://schemas.microsoft.com/office/drawing/2014/main" id="{0437F3B1-C121-40EC-A5B7-4E46C9C79EBC}"/>
              </a:ext>
            </a:extLst>
          </p:cNvPr>
          <p:cNvSpPr txBox="1"/>
          <p:nvPr/>
        </p:nvSpPr>
        <p:spPr>
          <a:xfrm>
            <a:off x="5688029" y="7688778"/>
            <a:ext cx="2315765" cy="959542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fontAlgn="ctr"/>
            <a:r>
              <a:rPr lang="en-US" altLang="ko-KR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· </a:t>
            </a:r>
            <a:r>
              <a:rPr lang="ko-KR" altLang="en-US" sz="1600" dirty="0" smtClean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뉴욕 </a:t>
            </a:r>
            <a:r>
              <a:rPr lang="en-US" altLang="ko-KR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JLC International </a:t>
            </a:r>
            <a:endParaRPr lang="en-US" altLang="ko-KR" sz="1600" dirty="0" smtClean="0">
              <a:latin typeface="Pretendard Light" panose="02000403000000020004" pitchFamily="2" charset="-127"/>
              <a:ea typeface="Pretendard Light" panose="02000403000000020004" pitchFamily="2" charset="-127"/>
              <a:cs typeface="Pretendard Light" panose="02000403000000020004" pitchFamily="2" charset="-127"/>
            </a:endParaRPr>
          </a:p>
          <a:p>
            <a:pPr fontAlgn="ctr"/>
            <a:r>
              <a:rPr lang="en-US" altLang="ko-KR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 </a:t>
            </a:r>
            <a:r>
              <a:rPr lang="en-US" altLang="ko-KR" sz="1600" dirty="0" smtClean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 </a:t>
            </a:r>
            <a:r>
              <a:rPr lang="ko-KR" altLang="en-US" sz="1600" dirty="0" smtClean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공급 </a:t>
            </a:r>
            <a:r>
              <a:rPr lang="ko-KR" altLang="en-US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계약 체결</a:t>
            </a:r>
            <a:endParaRPr lang="en-US" altLang="ko-KR" sz="1600" dirty="0">
              <a:latin typeface="Pretendard Light" panose="02000403000000020004" pitchFamily="2" charset="-127"/>
              <a:ea typeface="Pretendard Light" panose="02000403000000020004" pitchFamily="2" charset="-127"/>
              <a:cs typeface="Pretendard Light" panose="02000403000000020004" pitchFamily="2" charset="-127"/>
            </a:endParaRPr>
          </a:p>
          <a:p>
            <a:pPr fontAlgn="ctr"/>
            <a:r>
              <a:rPr lang="en-US" altLang="ko-KR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· FDA </a:t>
            </a:r>
            <a:r>
              <a:rPr lang="ko-KR" altLang="en-US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승인 한방원료 </a:t>
            </a:r>
            <a:r>
              <a:rPr lang="en-US" altLang="ko-KR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23</a:t>
            </a:r>
            <a:r>
              <a:rPr lang="ko-KR" altLang="en-US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종 </a:t>
            </a:r>
            <a:endParaRPr lang="en-US" altLang="ko-KR" sz="1600" dirty="0" smtClean="0">
              <a:latin typeface="Pretendard Light" panose="02000403000000020004" pitchFamily="2" charset="-127"/>
              <a:ea typeface="Pretendard Light" panose="02000403000000020004" pitchFamily="2" charset="-127"/>
              <a:cs typeface="Pretendard Light" panose="02000403000000020004" pitchFamily="2" charset="-127"/>
            </a:endParaRPr>
          </a:p>
          <a:p>
            <a:pPr fontAlgn="ctr"/>
            <a:r>
              <a:rPr lang="en-US" altLang="ko-KR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 </a:t>
            </a:r>
            <a:r>
              <a:rPr lang="en-US" altLang="ko-KR" sz="1600" dirty="0" smtClean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 </a:t>
            </a:r>
            <a:r>
              <a:rPr lang="ko-KR" altLang="en-US" sz="1600" dirty="0" smtClean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적용 </a:t>
            </a:r>
            <a:r>
              <a:rPr lang="ko-KR" altLang="en-US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제품 공개</a:t>
            </a:r>
            <a:endParaRPr lang="en-US" sz="1600" i="0" u="none" strike="noStrike" dirty="0">
              <a:solidFill>
                <a:srgbClr val="0070C0"/>
              </a:solidFill>
              <a:latin typeface="Pretendard Light" panose="02000403000000020004" pitchFamily="2" charset="-127"/>
              <a:ea typeface="Pretendard Light" panose="02000403000000020004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34" name="TextBox 13">
            <a:extLst>
              <a:ext uri="{FF2B5EF4-FFF2-40B4-BE49-F238E27FC236}">
                <a16:creationId xmlns:a16="http://schemas.microsoft.com/office/drawing/2014/main" id="{334B3C2F-2E14-4223-AC10-2E24CE132474}"/>
              </a:ext>
            </a:extLst>
          </p:cNvPr>
          <p:cNvSpPr txBox="1"/>
          <p:nvPr/>
        </p:nvSpPr>
        <p:spPr>
          <a:xfrm>
            <a:off x="5688029" y="7344650"/>
            <a:ext cx="1896083" cy="23740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07899"/>
              </a:lnSpc>
            </a:pPr>
            <a:r>
              <a:rPr lang="en-US" altLang="ko-KR" sz="1600" i="0" u="none" strike="noStrike" dirty="0">
                <a:solidFill>
                  <a:srgbClr val="00000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2015</a:t>
            </a:r>
            <a:r>
              <a:rPr lang="ko-KR" altLang="en-US" sz="1600" i="0" u="none" strike="noStrike" dirty="0">
                <a:solidFill>
                  <a:srgbClr val="00000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 </a:t>
            </a:r>
            <a:endParaRPr lang="ko-KR" sz="1600" i="0" u="none" strike="noStrike" dirty="0">
              <a:solidFill>
                <a:srgbClr val="000000"/>
              </a:solidFill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35" name="TextBox 36">
            <a:extLst>
              <a:ext uri="{FF2B5EF4-FFF2-40B4-BE49-F238E27FC236}">
                <a16:creationId xmlns:a16="http://schemas.microsoft.com/office/drawing/2014/main" id="{54370193-A2A1-4386-B272-B0C0690D00D3}"/>
              </a:ext>
            </a:extLst>
          </p:cNvPr>
          <p:cNvSpPr txBox="1"/>
          <p:nvPr/>
        </p:nvSpPr>
        <p:spPr>
          <a:xfrm>
            <a:off x="8354071" y="4498726"/>
            <a:ext cx="2024844" cy="798556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07899"/>
              </a:lnSpc>
            </a:pPr>
            <a:r>
              <a:rPr lang="en-US" altLang="ko-KR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· </a:t>
            </a:r>
            <a:r>
              <a:rPr lang="en-US" altLang="ko-KR" sz="1600" dirty="0" smtClean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ISO </a:t>
            </a:r>
            <a:r>
              <a:rPr lang="en-US" altLang="ko-KR" sz="1600" dirty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22716 </a:t>
            </a:r>
            <a:r>
              <a:rPr lang="en-US" altLang="ko-KR" sz="1600" dirty="0">
                <a:solidFill>
                  <a:srgbClr val="2630A0"/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(</a:t>
            </a:r>
            <a:r>
              <a:rPr lang="ko-KR" altLang="en-US" sz="1600" dirty="0">
                <a:solidFill>
                  <a:srgbClr val="2630A0"/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국제 </a:t>
            </a:r>
            <a:endParaRPr lang="en-US" altLang="ko-KR" sz="1600" dirty="0" smtClean="0">
              <a:solidFill>
                <a:srgbClr val="2630A0"/>
              </a:solidFill>
              <a:latin typeface="Pretendard Light" panose="02000403000000020004" pitchFamily="2" charset="-127"/>
              <a:ea typeface="Pretendard Light" panose="02000403000000020004" pitchFamily="2" charset="-127"/>
              <a:cs typeface="Pretendard Light" panose="02000403000000020004" pitchFamily="2" charset="-127"/>
            </a:endParaRPr>
          </a:p>
          <a:p>
            <a:pPr lvl="0">
              <a:lnSpc>
                <a:spcPct val="107899"/>
              </a:lnSpc>
            </a:pPr>
            <a:r>
              <a:rPr lang="en-US" altLang="ko-KR" sz="1600" dirty="0">
                <a:solidFill>
                  <a:srgbClr val="2630A0"/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 </a:t>
            </a:r>
            <a:r>
              <a:rPr lang="en-US" altLang="ko-KR" sz="1600" dirty="0" smtClean="0">
                <a:solidFill>
                  <a:srgbClr val="2630A0"/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 </a:t>
            </a:r>
            <a:r>
              <a:rPr lang="ko-KR" altLang="en-US" sz="1600" dirty="0" smtClean="0">
                <a:solidFill>
                  <a:srgbClr val="2630A0"/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화장품 </a:t>
            </a:r>
            <a:r>
              <a:rPr lang="en-US" altLang="ko-KR" sz="1600" dirty="0">
                <a:solidFill>
                  <a:srgbClr val="2630A0"/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GMP) </a:t>
            </a:r>
            <a:r>
              <a:rPr lang="ko-KR" altLang="en-US" sz="1600" dirty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인증 획득</a:t>
            </a:r>
            <a:endParaRPr lang="en-US" sz="700" i="0" u="none" strike="noStrike" dirty="0">
              <a:solidFill>
                <a:srgbClr val="2630A0"/>
              </a:solidFill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36" name="TextBox 13">
            <a:extLst>
              <a:ext uri="{FF2B5EF4-FFF2-40B4-BE49-F238E27FC236}">
                <a16:creationId xmlns:a16="http://schemas.microsoft.com/office/drawing/2014/main" id="{5CD5BE11-72E2-42CC-86AF-EF388AC590DE}"/>
              </a:ext>
            </a:extLst>
          </p:cNvPr>
          <p:cNvSpPr txBox="1"/>
          <p:nvPr/>
        </p:nvSpPr>
        <p:spPr>
          <a:xfrm>
            <a:off x="8354071" y="6558453"/>
            <a:ext cx="1896083" cy="23740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07899"/>
              </a:lnSpc>
            </a:pPr>
            <a:r>
              <a:rPr lang="en-US" altLang="ko-KR" sz="1600" i="0" u="none" strike="noStrike" dirty="0">
                <a:solidFill>
                  <a:srgbClr val="00000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2018</a:t>
            </a:r>
            <a:r>
              <a:rPr lang="ko-KR" altLang="en-US" sz="1600" i="0" u="none" strike="noStrike" dirty="0">
                <a:solidFill>
                  <a:srgbClr val="00000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 </a:t>
            </a:r>
            <a:r>
              <a:rPr lang="en-US" altLang="ko-KR" sz="1600" i="0" u="none" strike="noStrike" dirty="0">
                <a:solidFill>
                  <a:srgbClr val="00000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~ 2020</a:t>
            </a:r>
            <a:r>
              <a:rPr lang="ko-KR" altLang="en-US" sz="1600" i="0" u="none" strike="noStrike" dirty="0">
                <a:solidFill>
                  <a:srgbClr val="00000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 </a:t>
            </a:r>
            <a:endParaRPr lang="ko-KR" sz="1600" i="0" u="none" strike="noStrike" dirty="0">
              <a:solidFill>
                <a:srgbClr val="000000"/>
              </a:solidFill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CD81610-0F12-43C9-8922-772AE5B3746C}"/>
              </a:ext>
            </a:extLst>
          </p:cNvPr>
          <p:cNvSpPr txBox="1"/>
          <p:nvPr/>
        </p:nvSpPr>
        <p:spPr>
          <a:xfrm>
            <a:off x="8354071" y="6935225"/>
            <a:ext cx="2146535" cy="798556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07899"/>
              </a:lnSpc>
            </a:pPr>
            <a:r>
              <a:rPr lang="en-US" altLang="ko-KR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· </a:t>
            </a:r>
            <a:r>
              <a:rPr lang="ko-KR" altLang="en-US" sz="1600" dirty="0" smtClean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인도네시아 </a:t>
            </a:r>
            <a:r>
              <a:rPr lang="en-US" altLang="ko-KR" sz="1600" dirty="0" smtClean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· </a:t>
            </a:r>
            <a:r>
              <a:rPr lang="ko-KR" altLang="en-US" sz="1600" dirty="0" smtClean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유럽 </a:t>
            </a:r>
            <a:r>
              <a:rPr lang="en-US" altLang="ko-KR" sz="1600" dirty="0" smtClean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· </a:t>
            </a:r>
            <a:r>
              <a:rPr lang="ko-KR" altLang="en-US" sz="1600" dirty="0" err="1" smtClean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캄보</a:t>
            </a:r>
            <a:r>
              <a:rPr lang="ko-KR" altLang="en-US" sz="1600" dirty="0" smtClean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 </a:t>
            </a:r>
            <a:endParaRPr lang="en-US" altLang="ko-KR" sz="1600" dirty="0" smtClean="0">
              <a:latin typeface="Pretendard Light" panose="02000403000000020004" pitchFamily="2" charset="-127"/>
              <a:ea typeface="Pretendard Light" panose="02000403000000020004" pitchFamily="2" charset="-127"/>
              <a:cs typeface="Pretendard Light" panose="02000403000000020004" pitchFamily="2" charset="-127"/>
            </a:endParaRPr>
          </a:p>
          <a:p>
            <a:pPr lvl="0">
              <a:lnSpc>
                <a:spcPct val="107899"/>
              </a:lnSpc>
            </a:pPr>
            <a:r>
              <a:rPr lang="en-US" altLang="ko-KR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 </a:t>
            </a:r>
            <a:r>
              <a:rPr lang="en-US" altLang="ko-KR" sz="1600" dirty="0" smtClean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 </a:t>
            </a:r>
            <a:r>
              <a:rPr lang="ko-KR" altLang="en-US" sz="1600" dirty="0" err="1" smtClean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디아</a:t>
            </a:r>
            <a:r>
              <a:rPr lang="ko-KR" altLang="en-US" sz="1600" dirty="0" smtClean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 등 </a:t>
            </a:r>
            <a:r>
              <a:rPr lang="ko-KR" altLang="en-US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지속적인 글로벌 </a:t>
            </a:r>
            <a:endParaRPr lang="en-US" altLang="ko-KR" sz="1600" dirty="0" smtClean="0">
              <a:latin typeface="Pretendard Light" panose="02000403000000020004" pitchFamily="2" charset="-127"/>
              <a:ea typeface="Pretendard Light" panose="02000403000000020004" pitchFamily="2" charset="-127"/>
              <a:cs typeface="Pretendard Light" panose="02000403000000020004" pitchFamily="2" charset="-127"/>
            </a:endParaRPr>
          </a:p>
          <a:p>
            <a:pPr lvl="0">
              <a:lnSpc>
                <a:spcPct val="107899"/>
              </a:lnSpc>
            </a:pPr>
            <a:r>
              <a:rPr lang="en-US" altLang="ko-KR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 </a:t>
            </a:r>
            <a:r>
              <a:rPr lang="en-US" altLang="ko-KR" sz="1600" dirty="0" smtClean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 </a:t>
            </a:r>
            <a:r>
              <a:rPr lang="ko-KR" altLang="en-US" sz="1600" dirty="0" smtClean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수출 확대</a:t>
            </a:r>
            <a:endParaRPr lang="en-US" sz="700" i="0" u="none" strike="noStrike" dirty="0">
              <a:solidFill>
                <a:srgbClr val="726B6B"/>
              </a:solidFill>
              <a:latin typeface="Pretendard Light" panose="02000403000000020004" pitchFamily="2" charset="-127"/>
              <a:ea typeface="Pretendard Light" panose="02000403000000020004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38" name="TextBox 13">
            <a:extLst>
              <a:ext uri="{FF2B5EF4-FFF2-40B4-BE49-F238E27FC236}">
                <a16:creationId xmlns:a16="http://schemas.microsoft.com/office/drawing/2014/main" id="{03381057-FBEE-459F-84F9-9228AE68A261}"/>
              </a:ext>
            </a:extLst>
          </p:cNvPr>
          <p:cNvSpPr txBox="1"/>
          <p:nvPr/>
        </p:nvSpPr>
        <p:spPr>
          <a:xfrm>
            <a:off x="11015558" y="4114972"/>
            <a:ext cx="1896083" cy="23740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07899"/>
              </a:lnSpc>
            </a:pPr>
            <a:r>
              <a:rPr lang="en-US" altLang="ko-KR" sz="1600" i="0" u="none" strike="noStrike" dirty="0">
                <a:solidFill>
                  <a:srgbClr val="00000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2021</a:t>
            </a:r>
            <a:r>
              <a:rPr lang="ko-KR" altLang="en-US" sz="1600" i="0" u="none" strike="noStrike" dirty="0">
                <a:solidFill>
                  <a:srgbClr val="00000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 </a:t>
            </a:r>
            <a:endParaRPr lang="ko-KR" sz="1600" i="0" u="none" strike="noStrike" dirty="0">
              <a:solidFill>
                <a:srgbClr val="000000"/>
              </a:solidFill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39" name="TextBox 36">
            <a:extLst>
              <a:ext uri="{FF2B5EF4-FFF2-40B4-BE49-F238E27FC236}">
                <a16:creationId xmlns:a16="http://schemas.microsoft.com/office/drawing/2014/main" id="{EE5E64BB-C8BD-41FD-97E1-629D028A2404}"/>
              </a:ext>
            </a:extLst>
          </p:cNvPr>
          <p:cNvSpPr txBox="1"/>
          <p:nvPr/>
        </p:nvSpPr>
        <p:spPr>
          <a:xfrm>
            <a:off x="11015558" y="4498726"/>
            <a:ext cx="2312631" cy="114218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07899"/>
              </a:lnSpc>
            </a:pPr>
            <a:r>
              <a:rPr lang="en-US" altLang="ko-KR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· </a:t>
            </a:r>
            <a:r>
              <a:rPr lang="ko-KR" altLang="en-US" sz="1600" dirty="0" smtClean="0">
                <a:solidFill>
                  <a:srgbClr val="2630A0"/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포천 </a:t>
            </a:r>
            <a:r>
              <a:rPr lang="ko-KR" altLang="en-US" sz="1600" dirty="0">
                <a:solidFill>
                  <a:srgbClr val="2630A0"/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용정 일반산업단지 </a:t>
            </a:r>
            <a:endParaRPr lang="en-US" altLang="ko-KR" sz="1600" dirty="0" smtClean="0">
              <a:solidFill>
                <a:srgbClr val="2630A0"/>
              </a:solidFill>
              <a:latin typeface="Pretendard Light" panose="02000403000000020004" pitchFamily="2" charset="-127"/>
              <a:ea typeface="Pretendard Light" panose="02000403000000020004" pitchFamily="2" charset="-127"/>
              <a:cs typeface="Pretendard Light" panose="02000403000000020004" pitchFamily="2" charset="-127"/>
            </a:endParaRPr>
          </a:p>
          <a:p>
            <a:pPr lvl="0">
              <a:lnSpc>
                <a:spcPct val="107899"/>
              </a:lnSpc>
            </a:pPr>
            <a:r>
              <a:rPr lang="en-US" altLang="ko-KR" sz="1600" dirty="0">
                <a:solidFill>
                  <a:srgbClr val="2630A0"/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 </a:t>
            </a:r>
            <a:r>
              <a:rPr lang="en-US" altLang="ko-KR" sz="1600" dirty="0" smtClean="0">
                <a:solidFill>
                  <a:srgbClr val="2630A0"/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 </a:t>
            </a:r>
            <a:r>
              <a:rPr lang="ko-KR" altLang="en-US" sz="1600" dirty="0" smtClean="0">
                <a:solidFill>
                  <a:srgbClr val="2630A0"/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내 </a:t>
            </a:r>
            <a:r>
              <a:rPr lang="ko-KR" altLang="en-US" sz="1600" dirty="0" smtClean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신규 공장 설립 </a:t>
            </a:r>
            <a:r>
              <a:rPr lang="ko-KR" altLang="en-US" sz="1600" dirty="0" smtClean="0">
                <a:solidFill>
                  <a:srgbClr val="2630A0"/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및 </a:t>
            </a:r>
            <a:r>
              <a:rPr lang="ko-KR" altLang="en-US" sz="1600" dirty="0">
                <a:solidFill>
                  <a:srgbClr val="2630A0"/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신규 </a:t>
            </a:r>
            <a:endParaRPr lang="en-US" altLang="ko-KR" sz="1600" dirty="0" smtClean="0">
              <a:solidFill>
                <a:srgbClr val="2630A0"/>
              </a:solidFill>
              <a:latin typeface="Pretendard Light" panose="02000403000000020004" pitchFamily="2" charset="-127"/>
              <a:ea typeface="Pretendard Light" panose="02000403000000020004" pitchFamily="2" charset="-127"/>
              <a:cs typeface="Pretendard Light" panose="02000403000000020004" pitchFamily="2" charset="-127"/>
            </a:endParaRPr>
          </a:p>
          <a:p>
            <a:pPr lvl="0">
              <a:lnSpc>
                <a:spcPct val="107899"/>
              </a:lnSpc>
            </a:pPr>
            <a:r>
              <a:rPr lang="en-US" altLang="ko-KR" sz="1600" dirty="0">
                <a:solidFill>
                  <a:srgbClr val="2630A0"/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 </a:t>
            </a:r>
            <a:r>
              <a:rPr lang="en-US" altLang="ko-KR" sz="1600" dirty="0" smtClean="0">
                <a:solidFill>
                  <a:srgbClr val="2630A0"/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 </a:t>
            </a:r>
            <a:r>
              <a:rPr lang="ko-KR" altLang="en-US" sz="1600" dirty="0" smtClean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제조 기기와 생산라인 </a:t>
            </a:r>
            <a:r>
              <a:rPr lang="ko-KR" altLang="en-US" sz="1600" dirty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확장</a:t>
            </a:r>
            <a:endParaRPr lang="en-US" sz="700" i="0" u="none" strike="noStrike" dirty="0">
              <a:solidFill>
                <a:srgbClr val="2630A0"/>
              </a:solidFill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40" name="TextBox 13">
            <a:extLst>
              <a:ext uri="{FF2B5EF4-FFF2-40B4-BE49-F238E27FC236}">
                <a16:creationId xmlns:a16="http://schemas.microsoft.com/office/drawing/2014/main" id="{AF80695A-1F0E-4D85-8DE3-350041F7FF02}"/>
              </a:ext>
            </a:extLst>
          </p:cNvPr>
          <p:cNvSpPr txBox="1"/>
          <p:nvPr/>
        </p:nvSpPr>
        <p:spPr>
          <a:xfrm>
            <a:off x="11015558" y="6558453"/>
            <a:ext cx="1896083" cy="23740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07899"/>
              </a:lnSpc>
            </a:pPr>
            <a:r>
              <a:rPr lang="en-US" altLang="ko-KR" sz="1600" i="0" u="none" strike="noStrike" dirty="0">
                <a:solidFill>
                  <a:srgbClr val="00000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2022</a:t>
            </a:r>
            <a:r>
              <a:rPr lang="ko-KR" altLang="en-US" sz="1600" i="0" u="none" strike="noStrike" dirty="0">
                <a:solidFill>
                  <a:srgbClr val="00000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 </a:t>
            </a:r>
            <a:endParaRPr lang="ko-KR" sz="1600" i="0" u="none" strike="noStrike" dirty="0">
              <a:solidFill>
                <a:srgbClr val="000000"/>
              </a:solidFill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41" name="TextBox 36">
            <a:extLst>
              <a:ext uri="{FF2B5EF4-FFF2-40B4-BE49-F238E27FC236}">
                <a16:creationId xmlns:a16="http://schemas.microsoft.com/office/drawing/2014/main" id="{E7D47C4B-F6D3-4436-A8A7-F4852D7572FD}"/>
              </a:ext>
            </a:extLst>
          </p:cNvPr>
          <p:cNvSpPr txBox="1"/>
          <p:nvPr/>
        </p:nvSpPr>
        <p:spPr>
          <a:xfrm>
            <a:off x="11015558" y="6935225"/>
            <a:ext cx="2312631" cy="1002301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07899"/>
              </a:lnSpc>
            </a:pPr>
            <a:r>
              <a:rPr lang="en-US" altLang="ko-KR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· </a:t>
            </a:r>
            <a:r>
              <a:rPr lang="ko-KR" altLang="en-US" sz="1600" dirty="0" smtClean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세계 </a:t>
            </a:r>
            <a:r>
              <a:rPr lang="ko-KR" altLang="en-US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최대 헬스</a:t>
            </a:r>
            <a:r>
              <a:rPr lang="en-US" altLang="ko-KR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·</a:t>
            </a:r>
            <a:r>
              <a:rPr lang="ko-KR" altLang="en-US" sz="1600" dirty="0" err="1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뷰티</a:t>
            </a:r>
            <a:r>
              <a:rPr lang="ko-KR" altLang="en-US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 </a:t>
            </a:r>
            <a:r>
              <a:rPr lang="ko-KR" altLang="en-US" sz="1600" dirty="0" smtClean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유통</a:t>
            </a:r>
            <a:endParaRPr lang="en-US" altLang="ko-KR" sz="1600" dirty="0" smtClean="0">
              <a:latin typeface="Pretendard Light" panose="02000403000000020004" pitchFamily="2" charset="-127"/>
              <a:ea typeface="Pretendard Light" panose="02000403000000020004" pitchFamily="2" charset="-127"/>
              <a:cs typeface="Pretendard Light" panose="02000403000000020004" pitchFamily="2" charset="-127"/>
            </a:endParaRPr>
          </a:p>
          <a:p>
            <a:pPr lvl="0">
              <a:lnSpc>
                <a:spcPct val="107899"/>
              </a:lnSpc>
            </a:pPr>
            <a:r>
              <a:rPr lang="en-US" altLang="ko-KR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 </a:t>
            </a:r>
            <a:r>
              <a:rPr lang="en-US" altLang="ko-KR" sz="1600" dirty="0" smtClean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 </a:t>
            </a:r>
            <a:r>
              <a:rPr lang="ko-KR" altLang="en-US" sz="1600" dirty="0" smtClean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그룹 </a:t>
            </a:r>
            <a:r>
              <a:rPr lang="en-US" altLang="ko-KR" sz="1600" dirty="0" smtClean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AS </a:t>
            </a:r>
            <a:r>
              <a:rPr lang="en-US" altLang="ko-KR" sz="1600" dirty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Watson</a:t>
            </a:r>
            <a:r>
              <a:rPr lang="ko-KR" altLang="en-US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과 </a:t>
            </a:r>
            <a:endParaRPr lang="en-US" altLang="ko-KR" sz="1600" dirty="0" smtClean="0">
              <a:latin typeface="Pretendard Light" panose="02000403000000020004" pitchFamily="2" charset="-127"/>
              <a:ea typeface="Pretendard Light" panose="02000403000000020004" pitchFamily="2" charset="-127"/>
              <a:cs typeface="Pretendard Light" panose="02000403000000020004" pitchFamily="2" charset="-127"/>
            </a:endParaRPr>
          </a:p>
          <a:p>
            <a:pPr lvl="0">
              <a:lnSpc>
                <a:spcPct val="107899"/>
              </a:lnSpc>
            </a:pPr>
            <a:r>
              <a:rPr lang="en-US" altLang="ko-KR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 </a:t>
            </a:r>
            <a:r>
              <a:rPr lang="en-US" altLang="ko-KR" sz="1600" dirty="0" smtClean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 </a:t>
            </a:r>
            <a:r>
              <a:rPr lang="ko-KR" altLang="en-US" sz="1600" dirty="0" err="1" smtClean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마스크팩</a:t>
            </a:r>
            <a:r>
              <a:rPr lang="ko-KR" altLang="en-US" sz="1600" dirty="0" smtClean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 </a:t>
            </a:r>
            <a:r>
              <a:rPr lang="ko-KR" altLang="en-US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공급 계약 </a:t>
            </a:r>
            <a:r>
              <a:rPr lang="ko-KR" altLang="en-US" sz="1600" dirty="0" smtClean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및</a:t>
            </a:r>
            <a:endParaRPr lang="en-US" altLang="ko-KR" sz="1600" dirty="0" smtClean="0">
              <a:latin typeface="Pretendard Light" panose="02000403000000020004" pitchFamily="2" charset="-127"/>
              <a:ea typeface="Pretendard Light" panose="02000403000000020004" pitchFamily="2" charset="-127"/>
              <a:cs typeface="Pretendard Light" panose="02000403000000020004" pitchFamily="2" charset="-127"/>
            </a:endParaRPr>
          </a:p>
          <a:p>
            <a:pPr lvl="0">
              <a:lnSpc>
                <a:spcPct val="107899"/>
              </a:lnSpc>
            </a:pPr>
            <a:r>
              <a:rPr lang="ko-KR" altLang="en-US" sz="1600" dirty="0" smtClean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  수출 확대</a:t>
            </a:r>
            <a:endParaRPr lang="en-US" sz="700" i="0" u="none" strike="noStrike" dirty="0">
              <a:solidFill>
                <a:srgbClr val="726B6B"/>
              </a:solidFill>
              <a:latin typeface="Pretendard Light" panose="02000403000000020004" pitchFamily="2" charset="-127"/>
              <a:ea typeface="Pretendard Light" panose="02000403000000020004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42" name="TextBox 13">
            <a:extLst>
              <a:ext uri="{FF2B5EF4-FFF2-40B4-BE49-F238E27FC236}">
                <a16:creationId xmlns:a16="http://schemas.microsoft.com/office/drawing/2014/main" id="{044CB762-A84D-4773-9FA8-F3CBAF402534}"/>
              </a:ext>
            </a:extLst>
          </p:cNvPr>
          <p:cNvSpPr txBox="1"/>
          <p:nvPr/>
        </p:nvSpPr>
        <p:spPr>
          <a:xfrm>
            <a:off x="13677045" y="4114971"/>
            <a:ext cx="1896083" cy="23740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07899"/>
              </a:lnSpc>
            </a:pPr>
            <a:r>
              <a:rPr lang="en-US" altLang="ko-KR" sz="1600" i="0" u="none" strike="noStrike" dirty="0">
                <a:solidFill>
                  <a:srgbClr val="00000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2024</a:t>
            </a:r>
            <a:r>
              <a:rPr lang="ko-KR" altLang="en-US" sz="1600" i="0" u="none" strike="noStrike" dirty="0">
                <a:solidFill>
                  <a:srgbClr val="00000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 </a:t>
            </a:r>
            <a:endParaRPr lang="ko-KR" sz="1600" i="0" u="none" strike="noStrike" dirty="0">
              <a:solidFill>
                <a:srgbClr val="000000"/>
              </a:solidFill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43" name="TextBox 36">
            <a:extLst>
              <a:ext uri="{FF2B5EF4-FFF2-40B4-BE49-F238E27FC236}">
                <a16:creationId xmlns:a16="http://schemas.microsoft.com/office/drawing/2014/main" id="{48B981FF-0D4A-4EF5-8738-DC1BC9C5D1FF}"/>
              </a:ext>
            </a:extLst>
          </p:cNvPr>
          <p:cNvSpPr txBox="1"/>
          <p:nvPr/>
        </p:nvSpPr>
        <p:spPr>
          <a:xfrm>
            <a:off x="13677045" y="4498726"/>
            <a:ext cx="2927798" cy="745826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07899"/>
              </a:lnSpc>
            </a:pPr>
            <a:r>
              <a:rPr lang="en-US" altLang="ko-KR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· </a:t>
            </a:r>
            <a:r>
              <a:rPr lang="ko-KR" altLang="en-US" sz="1600" dirty="0" smtClean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스마트 공장 </a:t>
            </a:r>
            <a:r>
              <a:rPr lang="ko-KR" altLang="en-US" sz="1600" dirty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구축사업</a:t>
            </a:r>
            <a:r>
              <a:rPr lang="ko-KR" altLang="en-US" sz="1600" dirty="0">
                <a:solidFill>
                  <a:srgbClr val="2630A0"/>
                </a:solidFill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 시작 </a:t>
            </a:r>
            <a:endParaRPr lang="en-US" altLang="ko-KR" sz="1600" dirty="0" smtClean="0">
              <a:solidFill>
                <a:srgbClr val="2630A0"/>
              </a:solidFill>
              <a:latin typeface="Pretendard Light" panose="02000403000000020004" pitchFamily="2" charset="-127"/>
              <a:ea typeface="Pretendard Light" panose="02000403000000020004" pitchFamily="2" charset="-127"/>
              <a:cs typeface="Pretendard Light" panose="02000403000000020004" pitchFamily="2" charset="-127"/>
            </a:endParaRPr>
          </a:p>
          <a:p>
            <a:pPr lvl="0">
              <a:lnSpc>
                <a:spcPct val="107899"/>
              </a:lnSpc>
            </a:pPr>
            <a:r>
              <a:rPr lang="ko-KR" altLang="en-US" sz="1600" dirty="0" smtClean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  생산 자동화</a:t>
            </a:r>
            <a:r>
              <a:rPr lang="en-US" altLang="ko-KR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·</a:t>
            </a:r>
            <a:r>
              <a:rPr lang="ko-KR" altLang="en-US" sz="1600" dirty="0" smtClean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데이터 관리 고도화</a:t>
            </a:r>
            <a:endParaRPr lang="en-US" altLang="ko-KR" sz="1600" dirty="0">
              <a:latin typeface="Pretendard Light" panose="02000403000000020004" pitchFamily="2" charset="-127"/>
              <a:ea typeface="Pretendard Light" panose="02000403000000020004" pitchFamily="2" charset="-127"/>
              <a:cs typeface="Pretendard Light" panose="02000403000000020004" pitchFamily="2" charset="-127"/>
            </a:endParaRPr>
          </a:p>
          <a:p>
            <a:pPr lvl="0">
              <a:lnSpc>
                <a:spcPct val="107899"/>
              </a:lnSpc>
            </a:pPr>
            <a:r>
              <a:rPr lang="en-US" altLang="ko-KR" sz="1600" dirty="0" smtClean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· </a:t>
            </a:r>
            <a:r>
              <a:rPr lang="ko-KR" altLang="en-US" sz="1600" dirty="0" smtClean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‘</a:t>
            </a:r>
            <a:r>
              <a:rPr lang="en-US" altLang="ko-KR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90</a:t>
            </a:r>
            <a:r>
              <a:rPr lang="ko-KR" altLang="en-US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일의 기적 </a:t>
            </a:r>
            <a:r>
              <a:rPr lang="en-US" altLang="ko-KR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After 90’ </a:t>
            </a:r>
            <a:r>
              <a:rPr lang="ko-KR" altLang="en-US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특허 출원</a:t>
            </a:r>
            <a:endParaRPr lang="en-US" sz="700" i="0" u="none" strike="noStrike" dirty="0">
              <a:solidFill>
                <a:srgbClr val="726B6B"/>
              </a:solidFill>
              <a:latin typeface="Pretendard Light" panose="02000403000000020004" pitchFamily="2" charset="-127"/>
              <a:ea typeface="Pretendard Light" panose="02000403000000020004" pitchFamily="2" charset="-127"/>
              <a:cs typeface="Pretendard Light" panose="02000403000000020004" pitchFamily="2" charset="-127"/>
            </a:endParaRPr>
          </a:p>
        </p:txBody>
      </p:sp>
      <p:sp>
        <p:nvSpPr>
          <p:cNvPr id="44" name="TextBox 13">
            <a:extLst>
              <a:ext uri="{FF2B5EF4-FFF2-40B4-BE49-F238E27FC236}">
                <a16:creationId xmlns:a16="http://schemas.microsoft.com/office/drawing/2014/main" id="{D5A3E34A-93FA-480C-867D-4BD029EE50E0}"/>
              </a:ext>
            </a:extLst>
          </p:cNvPr>
          <p:cNvSpPr txBox="1"/>
          <p:nvPr/>
        </p:nvSpPr>
        <p:spPr>
          <a:xfrm>
            <a:off x="13677045" y="6558453"/>
            <a:ext cx="1896083" cy="237409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07899"/>
              </a:lnSpc>
            </a:pPr>
            <a:r>
              <a:rPr lang="en-US" altLang="ko-KR" sz="1600" i="0" u="none" strike="noStrike" dirty="0">
                <a:solidFill>
                  <a:srgbClr val="00000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2025</a:t>
            </a:r>
            <a:r>
              <a:rPr lang="ko-KR" altLang="en-US" sz="1600" dirty="0">
                <a:solidFill>
                  <a:srgbClr val="00000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 </a:t>
            </a:r>
            <a:r>
              <a:rPr lang="en-US" altLang="ko-KR" sz="1600" dirty="0">
                <a:solidFill>
                  <a:srgbClr val="00000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(ongoing)</a:t>
            </a:r>
            <a:r>
              <a:rPr lang="ko-KR" altLang="en-US" sz="1600" i="0" u="none" strike="noStrike" dirty="0">
                <a:solidFill>
                  <a:srgbClr val="00000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 </a:t>
            </a:r>
            <a:endParaRPr lang="ko-KR" sz="1600" i="0" u="none" strike="noStrike" dirty="0">
              <a:solidFill>
                <a:srgbClr val="000000"/>
              </a:solidFill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45" name="TextBox 36">
            <a:extLst>
              <a:ext uri="{FF2B5EF4-FFF2-40B4-BE49-F238E27FC236}">
                <a16:creationId xmlns:a16="http://schemas.microsoft.com/office/drawing/2014/main" id="{544CCE43-CFCF-4402-A28F-D0242BEC98FD}"/>
              </a:ext>
            </a:extLst>
          </p:cNvPr>
          <p:cNvSpPr txBox="1"/>
          <p:nvPr/>
        </p:nvSpPr>
        <p:spPr>
          <a:xfrm>
            <a:off x="13677045" y="6935226"/>
            <a:ext cx="2782155" cy="798556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lvl="0">
              <a:lnSpc>
                <a:spcPct val="107899"/>
              </a:lnSpc>
            </a:pPr>
            <a:r>
              <a:rPr lang="en-US" altLang="ko-KR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· </a:t>
            </a:r>
            <a:r>
              <a:rPr lang="ko-KR" altLang="en-US" sz="1600" dirty="0" smtClean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스마트 공장 </a:t>
            </a:r>
            <a:r>
              <a:rPr lang="ko-KR" altLang="en-US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구축 사업 </a:t>
            </a:r>
            <a:r>
              <a:rPr lang="ko-KR" altLang="en-US" sz="1600" dirty="0" smtClean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지속 추진</a:t>
            </a:r>
            <a:endParaRPr lang="en-US" altLang="ko-KR" sz="1600" dirty="0">
              <a:latin typeface="Pretendard Light" panose="02000403000000020004" pitchFamily="2" charset="-127"/>
              <a:ea typeface="Pretendard Light" panose="02000403000000020004" pitchFamily="2" charset="-127"/>
              <a:cs typeface="Pretendard Light" panose="02000403000000020004" pitchFamily="2" charset="-127"/>
            </a:endParaRPr>
          </a:p>
          <a:p>
            <a:pPr lvl="0">
              <a:lnSpc>
                <a:spcPct val="107899"/>
              </a:lnSpc>
            </a:pPr>
            <a:r>
              <a:rPr lang="en-US" altLang="ko-KR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· OEM·ODM </a:t>
            </a:r>
            <a:r>
              <a:rPr lang="ko-KR" altLang="en-US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역량 강화 및 </a:t>
            </a:r>
            <a:r>
              <a:rPr lang="ko-KR" altLang="en-US" sz="1600" dirty="0" smtClean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글로벌</a:t>
            </a:r>
            <a:endParaRPr lang="en-US" altLang="ko-KR" sz="1600" dirty="0" smtClean="0">
              <a:latin typeface="Pretendard Light" panose="02000403000000020004" pitchFamily="2" charset="-127"/>
              <a:ea typeface="Pretendard Light" panose="02000403000000020004" pitchFamily="2" charset="-127"/>
              <a:cs typeface="Pretendard Light" panose="02000403000000020004" pitchFamily="2" charset="-127"/>
            </a:endParaRPr>
          </a:p>
          <a:p>
            <a:pPr lvl="0">
              <a:lnSpc>
                <a:spcPct val="107899"/>
              </a:lnSpc>
            </a:pPr>
            <a:r>
              <a:rPr lang="en-US" altLang="ko-KR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 </a:t>
            </a:r>
            <a:r>
              <a:rPr lang="en-US" altLang="ko-KR" sz="1600" dirty="0" smtClean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 </a:t>
            </a:r>
            <a:r>
              <a:rPr lang="ko-KR" altLang="en-US" sz="1600" dirty="0" smtClean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유통 </a:t>
            </a:r>
            <a:r>
              <a:rPr lang="ko-KR" altLang="en-US" sz="1600" dirty="0">
                <a:latin typeface="Pretendard Light" panose="02000403000000020004" pitchFamily="2" charset="-127"/>
                <a:ea typeface="Pretendard Light" panose="02000403000000020004" pitchFamily="2" charset="-127"/>
                <a:cs typeface="Pretendard Light" panose="02000403000000020004" pitchFamily="2" charset="-127"/>
              </a:rPr>
              <a:t>확대 진행</a:t>
            </a:r>
            <a:endParaRPr lang="en-US" altLang="ko-KR" sz="1600" dirty="0">
              <a:latin typeface="Pretendard Light" panose="02000403000000020004" pitchFamily="2" charset="-127"/>
              <a:ea typeface="Pretendard Light" panose="02000403000000020004" pitchFamily="2" charset="-127"/>
              <a:cs typeface="Pretendard Light" panose="02000403000000020004" pitchFamily="2" charset="-127"/>
            </a:endParaRPr>
          </a:p>
          <a:p>
            <a:pPr lvl="0">
              <a:lnSpc>
                <a:spcPct val="107899"/>
              </a:lnSpc>
            </a:pPr>
            <a:endParaRPr lang="en-US" sz="700" i="0" u="none" strike="noStrike" dirty="0">
              <a:solidFill>
                <a:srgbClr val="726B6B"/>
              </a:solidFill>
              <a:latin typeface="Pretendard Light" panose="02000403000000020004" pitchFamily="2" charset="-127"/>
              <a:ea typeface="Pretendard Light" panose="02000403000000020004" pitchFamily="2" charset="-127"/>
              <a:cs typeface="Pretendard Light" panose="02000403000000020004" pitchFamily="2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5719227" y="2720478"/>
            <a:ext cx="8855485" cy="538200"/>
            <a:chOff x="4724400" y="3584693"/>
            <a:chExt cx="8855485" cy="538200"/>
          </a:xfrm>
        </p:grpSpPr>
        <p:sp>
          <p:nvSpPr>
            <p:cNvPr id="47" name="TextBox 25">
              <a:extLst>
                <a:ext uri="{FF2B5EF4-FFF2-40B4-BE49-F238E27FC236}">
                  <a16:creationId xmlns:a16="http://schemas.microsoft.com/office/drawing/2014/main" id="{4C29F5B3-355D-43A1-A0C8-4BEF15F12ADB}"/>
                </a:ext>
              </a:extLst>
            </p:cNvPr>
            <p:cNvSpPr txBox="1"/>
            <p:nvPr/>
          </p:nvSpPr>
          <p:spPr>
            <a:xfrm>
              <a:off x="4724400" y="3706178"/>
              <a:ext cx="8855485" cy="29409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9600"/>
                </a:lnSpc>
              </a:pPr>
              <a:r>
                <a:rPr lang="en-US" altLang="ko-KR" sz="2400" dirty="0">
                  <a:solidFill>
                    <a:srgbClr val="2630A0"/>
                  </a:solidFill>
                  <a:latin typeface="Pretendard ExtraBold" panose="02000903000000020004" pitchFamily="2" charset="-127"/>
                  <a:ea typeface="Pretendard ExtraBold" panose="02000903000000020004" pitchFamily="2" charset="-127"/>
                  <a:cs typeface="Pretendard ExtraBold" panose="02000903000000020004" pitchFamily="2" charset="-127"/>
                </a:rPr>
                <a:t>15</a:t>
              </a:r>
              <a:r>
                <a:rPr lang="ko-KR" altLang="en-US" sz="2400" dirty="0">
                  <a:solidFill>
                    <a:srgbClr val="2630A0"/>
                  </a:solidFill>
                  <a:latin typeface="Pretendard ExtraBold" panose="02000903000000020004" pitchFamily="2" charset="-127"/>
                  <a:ea typeface="Pretendard ExtraBold" panose="02000903000000020004" pitchFamily="2" charset="-127"/>
                  <a:cs typeface="Pretendard ExtraBold" panose="02000903000000020004" pitchFamily="2" charset="-127"/>
                </a:rPr>
                <a:t>년의 전문성과 </a:t>
              </a:r>
              <a:r>
                <a:rPr lang="ko-KR" altLang="en-US" sz="2400" dirty="0" err="1">
                  <a:solidFill>
                    <a:srgbClr val="2630A0"/>
                  </a:solidFill>
                  <a:latin typeface="Pretendard ExtraBold" panose="02000903000000020004" pitchFamily="2" charset="-127"/>
                  <a:ea typeface="Pretendard ExtraBold" panose="02000903000000020004" pitchFamily="2" charset="-127"/>
                  <a:cs typeface="Pretendard ExtraBold" panose="02000903000000020004" pitchFamily="2" charset="-127"/>
                </a:rPr>
                <a:t>스마트팩토리</a:t>
              </a:r>
              <a:r>
                <a:rPr lang="ko-KR" altLang="en-US" sz="2400" dirty="0">
                  <a:solidFill>
                    <a:srgbClr val="2630A0"/>
                  </a:solidFill>
                  <a:latin typeface="Pretendard ExtraBold" panose="02000903000000020004" pitchFamily="2" charset="-127"/>
                  <a:ea typeface="Pretendard ExtraBold" panose="02000903000000020004" pitchFamily="2" charset="-127"/>
                  <a:cs typeface="Pretendard ExtraBold" panose="02000903000000020004" pitchFamily="2" charset="-127"/>
                </a:rPr>
                <a:t> </a:t>
              </a:r>
              <a:r>
                <a:rPr lang="en-US" altLang="ko-KR" sz="2400" dirty="0">
                  <a:solidFill>
                    <a:srgbClr val="2630A0"/>
                  </a:solidFill>
                  <a:latin typeface="Pretendard Medium" panose="02000603000000020004" pitchFamily="2" charset="-127"/>
                  <a:ea typeface="Pretendard Medium" panose="02000603000000020004" pitchFamily="2" charset="-127"/>
                  <a:cs typeface="Pretendard Medium" panose="02000603000000020004" pitchFamily="2" charset="-127"/>
                </a:rPr>
                <a:t>- </a:t>
              </a:r>
              <a:r>
                <a:rPr lang="ko-KR" altLang="en-US" sz="2400" dirty="0">
                  <a:latin typeface="Pretendard Medium" panose="02000603000000020004" pitchFamily="2" charset="-127"/>
                  <a:ea typeface="Pretendard Medium" panose="02000603000000020004" pitchFamily="2" charset="-127"/>
                  <a:cs typeface="Pretendard Medium" panose="02000603000000020004" pitchFamily="2" charset="-127"/>
                </a:rPr>
                <a:t>글로벌 뷰티 산업의 미래를 선도합니다</a:t>
              </a:r>
              <a:endParaRPr lang="en-US" sz="2400" i="0" u="none" strike="noStrike" dirty="0">
                <a:solidFill>
                  <a:srgbClr val="101025"/>
                </a:solidFill>
                <a:latin typeface="Pretendard Medium" panose="02000603000000020004" pitchFamily="2" charset="-127"/>
                <a:ea typeface="Pretendard Medium" panose="02000603000000020004" pitchFamily="2" charset="-127"/>
                <a:cs typeface="Pretendard Medium" panose="02000603000000020004" pitchFamily="2" charset="-127"/>
              </a:endParaRPr>
            </a:p>
          </p:txBody>
        </p:sp>
        <p:sp>
          <p:nvSpPr>
            <p:cNvPr id="3" name="모서리가 둥근 직사각형 2"/>
            <p:cNvSpPr/>
            <p:nvPr/>
          </p:nvSpPr>
          <p:spPr>
            <a:xfrm>
              <a:off x="4724400" y="3584693"/>
              <a:ext cx="8839200" cy="538200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rgbClr val="497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8" name="직선 연결선 7"/>
          <p:cNvCxnSpPr/>
          <p:nvPr/>
        </p:nvCxnSpPr>
        <p:spPr>
          <a:xfrm>
            <a:off x="2803491" y="4121950"/>
            <a:ext cx="0" cy="488097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연결선 45"/>
          <p:cNvCxnSpPr/>
          <p:nvPr/>
        </p:nvCxnSpPr>
        <p:spPr>
          <a:xfrm>
            <a:off x="5464980" y="4121950"/>
            <a:ext cx="0" cy="488097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연결선 47"/>
          <p:cNvCxnSpPr/>
          <p:nvPr/>
        </p:nvCxnSpPr>
        <p:spPr>
          <a:xfrm>
            <a:off x="8126469" y="4121950"/>
            <a:ext cx="0" cy="488097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직선 연결선 48"/>
          <p:cNvCxnSpPr/>
          <p:nvPr/>
        </p:nvCxnSpPr>
        <p:spPr>
          <a:xfrm>
            <a:off x="10787958" y="4121950"/>
            <a:ext cx="0" cy="488097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연결선 49"/>
          <p:cNvCxnSpPr/>
          <p:nvPr/>
        </p:nvCxnSpPr>
        <p:spPr>
          <a:xfrm>
            <a:off x="13449446" y="4121950"/>
            <a:ext cx="0" cy="488097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037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34100"/>
            <a:ext cx="18313400" cy="4152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900" y="2006600"/>
            <a:ext cx="762000" cy="127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65200" y="1104900"/>
            <a:ext cx="42545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altLang="ko-KR" sz="2200" dirty="0">
                <a:solidFill>
                  <a:srgbClr val="2630A0"/>
                </a:solidFill>
                <a:latin typeface="Pretendard Bold"/>
              </a:rPr>
              <a:t>CERTIFICATIONS</a:t>
            </a:r>
            <a:endParaRPr lang="en-US" altLang="ko-KR" sz="2200" b="0" i="0" u="none" strike="noStrike" dirty="0">
              <a:solidFill>
                <a:srgbClr val="2630A0"/>
              </a:solidFill>
              <a:latin typeface="Pretendard Bold"/>
            </a:endParaRP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6200"/>
            <a:ext cx="101600" cy="10439400"/>
          </a:xfrm>
          <a:prstGeom prst="rect">
            <a:avLst/>
          </a:prstGeom>
        </p:spPr>
      </p:pic>
      <p:sp>
        <p:nvSpPr>
          <p:cNvPr id="27" name="TextBox 35"/>
          <p:cNvSpPr txBox="1"/>
          <p:nvPr/>
        </p:nvSpPr>
        <p:spPr>
          <a:xfrm>
            <a:off x="928594" y="1663700"/>
            <a:ext cx="8156388" cy="2501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7600" spc="-150" dirty="0" smtClean="0"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인증</a:t>
            </a:r>
            <a:r>
              <a:rPr lang="en-US" altLang="ko-KR" sz="7600" spc="-150" dirty="0" smtClean="0"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&amp;</a:t>
            </a:r>
            <a:r>
              <a:rPr lang="ko-KR" altLang="en-US" sz="7600" spc="-150" dirty="0" smtClean="0"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특허 </a:t>
            </a:r>
            <a:endParaRPr lang="ko-KR" sz="7600" b="0" i="0" u="none" strike="noStrike" spc="-150" dirty="0"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166AA74B-AE74-4645-A47B-B058E928D9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88" y="5388213"/>
            <a:ext cx="2353793" cy="3330335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828F7CDE-FC5A-4BB8-B02E-835F478496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084" y="5365237"/>
            <a:ext cx="2380161" cy="3378199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A3DB26F9-20AF-4C23-B15F-0E1D69FD23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167" y="5365237"/>
            <a:ext cx="2380161" cy="3378199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99BBF818-C186-49F6-A64C-D0F9B419C9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202" y="5448300"/>
            <a:ext cx="2388917" cy="3378198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58B3A085-BB7D-4F02-AC81-C73CDCF50CC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676" y="5439353"/>
            <a:ext cx="2353792" cy="3331567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28F2EDF0-F763-42DF-8017-B6D748EA2AF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396" y="5439353"/>
            <a:ext cx="2387621" cy="3378198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5F220BDE-8367-4AAA-B34B-AD90104E527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0472" y="5448300"/>
            <a:ext cx="2387622" cy="3378199"/>
          </a:xfrm>
          <a:prstGeom prst="rect">
            <a:avLst/>
          </a:prstGeom>
        </p:spPr>
      </p:pic>
      <p:sp>
        <p:nvSpPr>
          <p:cNvPr id="40" name="TextBox 15">
            <a:extLst>
              <a:ext uri="{FF2B5EF4-FFF2-40B4-BE49-F238E27FC236}">
                <a16:creationId xmlns:a16="http://schemas.microsoft.com/office/drawing/2014/main" id="{5BD2E264-1DD5-42EB-939B-3A17ADC6AFD9}"/>
              </a:ext>
            </a:extLst>
          </p:cNvPr>
          <p:cNvSpPr txBox="1"/>
          <p:nvPr/>
        </p:nvSpPr>
        <p:spPr>
          <a:xfrm>
            <a:off x="479425" y="4576082"/>
            <a:ext cx="627028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4400" i="0" u="none" strike="noStrike" spc="-150" dirty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01</a:t>
            </a:r>
          </a:p>
        </p:txBody>
      </p:sp>
      <p:sp>
        <p:nvSpPr>
          <p:cNvPr id="41" name="TextBox 16">
            <a:extLst>
              <a:ext uri="{FF2B5EF4-FFF2-40B4-BE49-F238E27FC236}">
                <a16:creationId xmlns:a16="http://schemas.microsoft.com/office/drawing/2014/main" id="{356B05C6-AF48-4B00-8E7A-41CA91A1E8DB}"/>
              </a:ext>
            </a:extLst>
          </p:cNvPr>
          <p:cNvSpPr txBox="1"/>
          <p:nvPr/>
        </p:nvSpPr>
        <p:spPr>
          <a:xfrm>
            <a:off x="1222204" y="4566181"/>
            <a:ext cx="1409553" cy="457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16199"/>
              </a:lnSpc>
            </a:pPr>
            <a:r>
              <a:rPr lang="ko-KR" altLang="en-US" sz="2000" dirty="0">
                <a:solidFill>
                  <a:srgbClr val="191919"/>
                </a:solidFill>
                <a:ea typeface="Pretendard Medium"/>
              </a:rPr>
              <a:t>화장품 </a:t>
            </a:r>
            <a:r>
              <a:rPr lang="ko-KR" altLang="en-US" sz="2000" dirty="0" smtClean="0">
                <a:solidFill>
                  <a:srgbClr val="191919"/>
                </a:solidFill>
                <a:ea typeface="Pretendard Medium"/>
              </a:rPr>
              <a:t>제조업</a:t>
            </a:r>
            <a:r>
              <a:rPr lang="en-US" altLang="ko-KR" sz="2000" b="0" i="0" u="none" strike="noStrike" dirty="0" smtClean="0">
                <a:solidFill>
                  <a:srgbClr val="191919"/>
                </a:solidFill>
                <a:ea typeface="Pretendard Medium"/>
              </a:rPr>
              <a:t> </a:t>
            </a:r>
            <a:endParaRPr lang="ko-KR" sz="2000" b="0" i="0" u="none" strike="noStrike" dirty="0">
              <a:solidFill>
                <a:srgbClr val="191919"/>
              </a:solidFill>
              <a:ea typeface="Pretendard Medium"/>
            </a:endParaRPr>
          </a:p>
        </p:txBody>
      </p:sp>
      <p:cxnSp>
        <p:nvCxnSpPr>
          <p:cNvPr id="47" name="직선 연결선 46">
            <a:extLst>
              <a:ext uri="{FF2B5EF4-FFF2-40B4-BE49-F238E27FC236}">
                <a16:creationId xmlns:a16="http://schemas.microsoft.com/office/drawing/2014/main" id="{BCD369EE-7BD0-45F6-949F-C18E61E6EF40}"/>
              </a:ext>
            </a:extLst>
          </p:cNvPr>
          <p:cNvCxnSpPr>
            <a:cxnSpLocks/>
          </p:cNvCxnSpPr>
          <p:nvPr/>
        </p:nvCxnSpPr>
        <p:spPr>
          <a:xfrm flipV="1">
            <a:off x="492125" y="5143499"/>
            <a:ext cx="2075470" cy="1"/>
          </a:xfrm>
          <a:prstGeom prst="line">
            <a:avLst/>
          </a:prstGeom>
          <a:ln w="28575">
            <a:solidFill>
              <a:srgbClr val="273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15">
            <a:extLst>
              <a:ext uri="{FF2B5EF4-FFF2-40B4-BE49-F238E27FC236}">
                <a16:creationId xmlns:a16="http://schemas.microsoft.com/office/drawing/2014/main" id="{DB7E3147-1194-4F38-96CF-D40F12B74D47}"/>
              </a:ext>
            </a:extLst>
          </p:cNvPr>
          <p:cNvSpPr txBox="1"/>
          <p:nvPr/>
        </p:nvSpPr>
        <p:spPr>
          <a:xfrm>
            <a:off x="3044006" y="4576082"/>
            <a:ext cx="7493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4400" i="0" u="none" strike="noStrike" spc="-150" dirty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02</a:t>
            </a:r>
          </a:p>
        </p:txBody>
      </p:sp>
      <p:sp>
        <p:nvSpPr>
          <p:cNvPr id="51" name="TextBox 16">
            <a:extLst>
              <a:ext uri="{FF2B5EF4-FFF2-40B4-BE49-F238E27FC236}">
                <a16:creationId xmlns:a16="http://schemas.microsoft.com/office/drawing/2014/main" id="{41C234C4-A51C-4794-B1AD-0FBE40C72B15}"/>
              </a:ext>
            </a:extLst>
          </p:cNvPr>
          <p:cNvSpPr txBox="1"/>
          <p:nvPr/>
        </p:nvSpPr>
        <p:spPr>
          <a:xfrm>
            <a:off x="3909058" y="4566181"/>
            <a:ext cx="4701542" cy="457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16199"/>
              </a:lnSpc>
            </a:pPr>
            <a:r>
              <a:rPr lang="en-US" altLang="ko-KR" sz="2000" dirty="0">
                <a:solidFill>
                  <a:srgbClr val="191919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ISO </a:t>
            </a:r>
            <a:r>
              <a:rPr lang="ko-KR" altLang="en-US" sz="2000" dirty="0">
                <a:solidFill>
                  <a:srgbClr val="191919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인증 </a:t>
            </a:r>
            <a:r>
              <a:rPr lang="en-US" altLang="ko-KR" sz="2000" dirty="0">
                <a:solidFill>
                  <a:srgbClr val="191919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(9001, 14001, 22716 CGMP)</a:t>
            </a:r>
            <a:r>
              <a:rPr lang="en-US" altLang="ko-KR" sz="2000" b="0" i="0" u="none" strike="noStrike" dirty="0">
                <a:solidFill>
                  <a:srgbClr val="191919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</a:t>
            </a:r>
            <a:endParaRPr lang="ko-KR" sz="2000" b="0" i="0" u="none" strike="noStrike" dirty="0">
              <a:solidFill>
                <a:srgbClr val="191919"/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cxnSp>
        <p:nvCxnSpPr>
          <p:cNvPr id="52" name="직선 연결선 51">
            <a:extLst>
              <a:ext uri="{FF2B5EF4-FFF2-40B4-BE49-F238E27FC236}">
                <a16:creationId xmlns:a16="http://schemas.microsoft.com/office/drawing/2014/main" id="{8DEC8AE3-8BF5-42C8-9EF6-884DF1EFC949}"/>
              </a:ext>
            </a:extLst>
          </p:cNvPr>
          <p:cNvCxnSpPr>
            <a:cxnSpLocks/>
          </p:cNvCxnSpPr>
          <p:nvPr/>
        </p:nvCxnSpPr>
        <p:spPr>
          <a:xfrm>
            <a:off x="2958120" y="5128819"/>
            <a:ext cx="7114618" cy="14056"/>
          </a:xfrm>
          <a:prstGeom prst="line">
            <a:avLst/>
          </a:prstGeom>
          <a:ln w="28575">
            <a:solidFill>
              <a:srgbClr val="273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15">
            <a:extLst>
              <a:ext uri="{FF2B5EF4-FFF2-40B4-BE49-F238E27FC236}">
                <a16:creationId xmlns:a16="http://schemas.microsoft.com/office/drawing/2014/main" id="{47825FCF-98FE-4EE7-A3A3-3C6448099D9F}"/>
              </a:ext>
            </a:extLst>
          </p:cNvPr>
          <p:cNvSpPr txBox="1"/>
          <p:nvPr/>
        </p:nvSpPr>
        <p:spPr>
          <a:xfrm>
            <a:off x="10667837" y="4576082"/>
            <a:ext cx="7493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4400" i="0" u="none" strike="noStrike" spc="-150" dirty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03</a:t>
            </a:r>
          </a:p>
        </p:txBody>
      </p:sp>
      <p:sp>
        <p:nvSpPr>
          <p:cNvPr id="56" name="TextBox 16">
            <a:extLst>
              <a:ext uri="{FF2B5EF4-FFF2-40B4-BE49-F238E27FC236}">
                <a16:creationId xmlns:a16="http://schemas.microsoft.com/office/drawing/2014/main" id="{AA40391B-9095-4878-94DF-157F23DFF073}"/>
              </a:ext>
            </a:extLst>
          </p:cNvPr>
          <p:cNvSpPr txBox="1"/>
          <p:nvPr/>
        </p:nvSpPr>
        <p:spPr>
          <a:xfrm>
            <a:off x="11532888" y="4566181"/>
            <a:ext cx="1262555" cy="457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16199"/>
              </a:lnSpc>
            </a:pPr>
            <a:r>
              <a:rPr lang="ko-KR" altLang="en-US" sz="2000" b="0" i="0" u="none" strike="noStrike" dirty="0" smtClean="0">
                <a:solidFill>
                  <a:srgbClr val="191919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스마트 공장</a:t>
            </a:r>
            <a:endParaRPr lang="ko-KR" sz="2000" b="0" i="0" u="none" strike="noStrike" dirty="0">
              <a:solidFill>
                <a:srgbClr val="191919"/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64" name="TextBox 15">
            <a:extLst>
              <a:ext uri="{FF2B5EF4-FFF2-40B4-BE49-F238E27FC236}">
                <a16:creationId xmlns:a16="http://schemas.microsoft.com/office/drawing/2014/main" id="{1977AC95-3906-48AB-87AE-88503A30BD8B}"/>
              </a:ext>
            </a:extLst>
          </p:cNvPr>
          <p:cNvSpPr txBox="1"/>
          <p:nvPr/>
        </p:nvSpPr>
        <p:spPr>
          <a:xfrm>
            <a:off x="13218471" y="4576082"/>
            <a:ext cx="781828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4400" i="0" u="none" strike="noStrike" spc="-150" dirty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04</a:t>
            </a:r>
          </a:p>
        </p:txBody>
      </p:sp>
      <p:sp>
        <p:nvSpPr>
          <p:cNvPr id="65" name="TextBox 16">
            <a:extLst>
              <a:ext uri="{FF2B5EF4-FFF2-40B4-BE49-F238E27FC236}">
                <a16:creationId xmlns:a16="http://schemas.microsoft.com/office/drawing/2014/main" id="{6C1AC806-2376-4018-92D5-D567EBA258D8}"/>
              </a:ext>
            </a:extLst>
          </p:cNvPr>
          <p:cNvSpPr txBox="1"/>
          <p:nvPr/>
        </p:nvSpPr>
        <p:spPr>
          <a:xfrm>
            <a:off x="14116051" y="4566181"/>
            <a:ext cx="1099604" cy="457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16199"/>
              </a:lnSpc>
            </a:pPr>
            <a:r>
              <a:rPr lang="ko-KR" altLang="en-US" sz="2000" dirty="0" err="1">
                <a:solidFill>
                  <a:srgbClr val="191919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이노비즈</a:t>
            </a:r>
            <a:endParaRPr lang="ko-KR" sz="2000" b="0" i="0" u="none" strike="noStrike" dirty="0">
              <a:solidFill>
                <a:srgbClr val="191919"/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67" name="TextBox 15">
            <a:extLst>
              <a:ext uri="{FF2B5EF4-FFF2-40B4-BE49-F238E27FC236}">
                <a16:creationId xmlns:a16="http://schemas.microsoft.com/office/drawing/2014/main" id="{39B6956E-B634-437B-AC1F-886E1B83DD55}"/>
              </a:ext>
            </a:extLst>
          </p:cNvPr>
          <p:cNvSpPr txBox="1"/>
          <p:nvPr/>
        </p:nvSpPr>
        <p:spPr>
          <a:xfrm>
            <a:off x="15746548" y="4576082"/>
            <a:ext cx="7493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4400" i="0" u="none" strike="noStrike" spc="-150" dirty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05</a:t>
            </a:r>
          </a:p>
        </p:txBody>
      </p:sp>
      <p:sp>
        <p:nvSpPr>
          <p:cNvPr id="68" name="TextBox 16">
            <a:extLst>
              <a:ext uri="{FF2B5EF4-FFF2-40B4-BE49-F238E27FC236}">
                <a16:creationId xmlns:a16="http://schemas.microsoft.com/office/drawing/2014/main" id="{A5750825-D225-4BF8-9BE0-0D5749658A77}"/>
              </a:ext>
            </a:extLst>
          </p:cNvPr>
          <p:cNvSpPr txBox="1"/>
          <p:nvPr/>
        </p:nvSpPr>
        <p:spPr>
          <a:xfrm>
            <a:off x="16611599" y="4566181"/>
            <a:ext cx="1318261" cy="457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16199"/>
              </a:lnSpc>
            </a:pPr>
            <a:r>
              <a:rPr lang="ko-KR" altLang="en-US" sz="2000" b="0" i="0" u="none" strike="noStrike" dirty="0">
                <a:solidFill>
                  <a:srgbClr val="191919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특허</a:t>
            </a:r>
            <a:endParaRPr lang="ko-KR" sz="2000" b="0" i="0" u="none" strike="noStrike" dirty="0">
              <a:solidFill>
                <a:srgbClr val="191919"/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id="{BCD369EE-7BD0-45F6-949F-C18E61E6EF40}"/>
              </a:ext>
            </a:extLst>
          </p:cNvPr>
          <p:cNvCxnSpPr>
            <a:cxnSpLocks/>
          </p:cNvCxnSpPr>
          <p:nvPr/>
        </p:nvCxnSpPr>
        <p:spPr>
          <a:xfrm flipV="1">
            <a:off x="10667837" y="5143499"/>
            <a:ext cx="2075470" cy="1"/>
          </a:xfrm>
          <a:prstGeom prst="line">
            <a:avLst/>
          </a:prstGeom>
          <a:ln w="28575">
            <a:solidFill>
              <a:srgbClr val="273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BCD369EE-7BD0-45F6-949F-C18E61E6EF40}"/>
              </a:ext>
            </a:extLst>
          </p:cNvPr>
          <p:cNvCxnSpPr>
            <a:cxnSpLocks/>
          </p:cNvCxnSpPr>
          <p:nvPr/>
        </p:nvCxnSpPr>
        <p:spPr>
          <a:xfrm flipV="1">
            <a:off x="13218471" y="5143499"/>
            <a:ext cx="2075470" cy="1"/>
          </a:xfrm>
          <a:prstGeom prst="line">
            <a:avLst/>
          </a:prstGeom>
          <a:ln w="28575">
            <a:solidFill>
              <a:srgbClr val="273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BCD369EE-7BD0-45F6-949F-C18E61E6EF40}"/>
              </a:ext>
            </a:extLst>
          </p:cNvPr>
          <p:cNvCxnSpPr>
            <a:cxnSpLocks/>
          </p:cNvCxnSpPr>
          <p:nvPr/>
        </p:nvCxnSpPr>
        <p:spPr>
          <a:xfrm flipV="1">
            <a:off x="15746548" y="5143499"/>
            <a:ext cx="2075470" cy="1"/>
          </a:xfrm>
          <a:prstGeom prst="line">
            <a:avLst/>
          </a:prstGeom>
          <a:ln w="28575">
            <a:solidFill>
              <a:srgbClr val="273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" y="6134100"/>
            <a:ext cx="18338800" cy="4152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900" y="2006600"/>
            <a:ext cx="762000" cy="127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65200" y="1104900"/>
            <a:ext cx="42545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altLang="ko-KR" sz="2200" dirty="0">
                <a:solidFill>
                  <a:srgbClr val="2630A0"/>
                </a:solidFill>
                <a:latin typeface="Pretendard Bold"/>
              </a:rPr>
              <a:t>QUALITY MANAGEMENT</a:t>
            </a:r>
            <a:endParaRPr lang="en-US" altLang="ko-KR" sz="2200" b="0" i="0" u="none" strike="noStrike" dirty="0">
              <a:solidFill>
                <a:srgbClr val="2630A0"/>
              </a:solidFill>
              <a:latin typeface="Pretendard Bold"/>
            </a:endParaRP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6200"/>
            <a:ext cx="101600" cy="10439400"/>
          </a:xfrm>
          <a:prstGeom prst="rect">
            <a:avLst/>
          </a:prstGeom>
        </p:spPr>
      </p:pic>
      <p:sp>
        <p:nvSpPr>
          <p:cNvPr id="27" name="TextBox 35"/>
          <p:cNvSpPr txBox="1"/>
          <p:nvPr/>
        </p:nvSpPr>
        <p:spPr>
          <a:xfrm>
            <a:off x="928594" y="1663700"/>
            <a:ext cx="8156388" cy="2501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7600" spc="-150" dirty="0"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품질관리 시스템</a:t>
            </a:r>
            <a:endParaRPr lang="ko-KR" sz="7600" b="0" i="0" u="none" strike="noStrike" spc="-150" dirty="0"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828F7CDE-FC5A-4BB8-B02E-835F478496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106" y="3912093"/>
            <a:ext cx="1924869" cy="2731996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A3DB26F9-20AF-4C23-B15F-0E1D69FD23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238" y="3912093"/>
            <a:ext cx="1932762" cy="2743199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99BBF818-C186-49F6-A64C-D0F9B419C9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69" y="6737148"/>
            <a:ext cx="1944506" cy="2749752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58B3A085-BB7D-4F02-AC81-C73CDCF50C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109" y="6743700"/>
            <a:ext cx="1930891" cy="2743200"/>
          </a:xfrm>
          <a:prstGeom prst="rect">
            <a:avLst/>
          </a:prstGeom>
        </p:spPr>
      </p:pic>
      <p:pic>
        <p:nvPicPr>
          <p:cNvPr id="38" name="Picture 11">
            <a:extLst>
              <a:ext uri="{FF2B5EF4-FFF2-40B4-BE49-F238E27FC236}">
                <a16:creationId xmlns:a16="http://schemas.microsoft.com/office/drawing/2014/main" id="{E805B20B-79E6-4769-96CB-371F20F518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54630" y="6140450"/>
            <a:ext cx="4064000" cy="12700"/>
          </a:xfrm>
          <a:prstGeom prst="rect">
            <a:avLst/>
          </a:prstGeom>
        </p:spPr>
      </p:pic>
      <p:pic>
        <p:nvPicPr>
          <p:cNvPr id="39" name="Picture 12">
            <a:extLst>
              <a:ext uri="{FF2B5EF4-FFF2-40B4-BE49-F238E27FC236}">
                <a16:creationId xmlns:a16="http://schemas.microsoft.com/office/drawing/2014/main" id="{32404165-3259-4F9A-B12A-E9972038D7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38729" y="6127750"/>
            <a:ext cx="4064000" cy="12700"/>
          </a:xfrm>
          <a:prstGeom prst="rect">
            <a:avLst/>
          </a:prstGeom>
        </p:spPr>
      </p:pic>
      <p:pic>
        <p:nvPicPr>
          <p:cNvPr id="40" name="Picture 13">
            <a:extLst>
              <a:ext uri="{FF2B5EF4-FFF2-40B4-BE49-F238E27FC236}">
                <a16:creationId xmlns:a16="http://schemas.microsoft.com/office/drawing/2014/main" id="{1A3FB1FC-5F9B-4289-9B35-41F83D4CF0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11185130" y="4425950"/>
            <a:ext cx="3009900" cy="12700"/>
          </a:xfrm>
          <a:prstGeom prst="rect">
            <a:avLst/>
          </a:prstGeom>
        </p:spPr>
      </p:pic>
      <p:pic>
        <p:nvPicPr>
          <p:cNvPr id="41" name="Picture 14">
            <a:extLst>
              <a:ext uri="{FF2B5EF4-FFF2-40B4-BE49-F238E27FC236}">
                <a16:creationId xmlns:a16="http://schemas.microsoft.com/office/drawing/2014/main" id="{4B539456-9EC4-45A7-852E-714248F0D9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11172430" y="7829550"/>
            <a:ext cx="3009900" cy="12700"/>
          </a:xfrm>
          <a:prstGeom prst="rect">
            <a:avLst/>
          </a:prstGeom>
        </p:spPr>
      </p:pic>
      <p:sp>
        <p:nvSpPr>
          <p:cNvPr id="42" name="TextBox 16">
            <a:extLst>
              <a:ext uri="{FF2B5EF4-FFF2-40B4-BE49-F238E27FC236}">
                <a16:creationId xmlns:a16="http://schemas.microsoft.com/office/drawing/2014/main" id="{DE68909B-B41F-47C6-B01E-7D319767EDFA}"/>
              </a:ext>
            </a:extLst>
          </p:cNvPr>
          <p:cNvSpPr txBox="1"/>
          <p:nvPr/>
        </p:nvSpPr>
        <p:spPr>
          <a:xfrm>
            <a:off x="8104968" y="3251200"/>
            <a:ext cx="8382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4400" i="0" u="none" strike="noStrike" spc="-150" dirty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01</a:t>
            </a:r>
          </a:p>
        </p:txBody>
      </p:sp>
      <p:sp>
        <p:nvSpPr>
          <p:cNvPr id="43" name="TextBox 17">
            <a:extLst>
              <a:ext uri="{FF2B5EF4-FFF2-40B4-BE49-F238E27FC236}">
                <a16:creationId xmlns:a16="http://schemas.microsoft.com/office/drawing/2014/main" id="{F68BDC2C-678C-4239-B0C8-958F2795419B}"/>
              </a:ext>
            </a:extLst>
          </p:cNvPr>
          <p:cNvSpPr txBox="1"/>
          <p:nvPr/>
        </p:nvSpPr>
        <p:spPr>
          <a:xfrm>
            <a:off x="8104968" y="3867643"/>
            <a:ext cx="3937000" cy="44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16199"/>
              </a:lnSpc>
            </a:pPr>
            <a:r>
              <a:rPr lang="ko-KR" altLang="en-US" sz="2400" b="0" i="0" u="none" strike="noStrike" dirty="0">
                <a:solidFill>
                  <a:srgbClr val="191919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체계적 품질관리 프로세스 구축</a:t>
            </a:r>
            <a:endParaRPr lang="ko-KR" sz="2400" b="0" i="0" u="none" strike="noStrike" dirty="0">
              <a:solidFill>
                <a:srgbClr val="191919"/>
              </a:solidFill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44" name="TextBox 18">
            <a:extLst>
              <a:ext uri="{FF2B5EF4-FFF2-40B4-BE49-F238E27FC236}">
                <a16:creationId xmlns:a16="http://schemas.microsoft.com/office/drawing/2014/main" id="{17DBB825-19AF-43BC-95F8-ABBAEEBDA7F9}"/>
              </a:ext>
            </a:extLst>
          </p:cNvPr>
          <p:cNvSpPr txBox="1"/>
          <p:nvPr/>
        </p:nvSpPr>
        <p:spPr>
          <a:xfrm>
            <a:off x="8104968" y="4533900"/>
            <a:ext cx="4152900" cy="711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32800"/>
              </a:lnSpc>
            </a:pPr>
            <a:r>
              <a:rPr lang="ko-KR" altLang="en-US" sz="2000" dirty="0">
                <a:solidFill>
                  <a:schemeClr val="tx1">
                    <a:alpha val="74902"/>
                  </a:schemeClr>
                </a:solidFill>
                <a:ea typeface="Pretendard Regular"/>
              </a:rPr>
              <a:t>국내외 인증을 기반으로 품질 관리 전반을 표준화 및 정밀 공정 관리 체계 운영</a:t>
            </a:r>
            <a:endParaRPr lang="en-US" sz="2000" b="0" i="0" u="none" strike="noStrike" dirty="0">
              <a:solidFill>
                <a:schemeClr val="tx1">
                  <a:alpha val="74902"/>
                </a:schemeClr>
              </a:solidFill>
              <a:latin typeface="Pretendard Regular"/>
            </a:endParaRPr>
          </a:p>
        </p:txBody>
      </p:sp>
      <p:sp>
        <p:nvSpPr>
          <p:cNvPr id="45" name="TextBox 19">
            <a:extLst>
              <a:ext uri="{FF2B5EF4-FFF2-40B4-BE49-F238E27FC236}">
                <a16:creationId xmlns:a16="http://schemas.microsoft.com/office/drawing/2014/main" id="{D579CE26-4C28-4784-B9AE-0C46A504084F}"/>
              </a:ext>
            </a:extLst>
          </p:cNvPr>
          <p:cNvSpPr txBox="1"/>
          <p:nvPr/>
        </p:nvSpPr>
        <p:spPr>
          <a:xfrm>
            <a:off x="13169299" y="3251200"/>
            <a:ext cx="8382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4400" i="0" u="none" strike="noStrike" spc="-150" dirty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02</a:t>
            </a:r>
          </a:p>
        </p:txBody>
      </p:sp>
      <p:sp>
        <p:nvSpPr>
          <p:cNvPr id="46" name="TextBox 20">
            <a:extLst>
              <a:ext uri="{FF2B5EF4-FFF2-40B4-BE49-F238E27FC236}">
                <a16:creationId xmlns:a16="http://schemas.microsoft.com/office/drawing/2014/main" id="{CDA09D41-DCA2-401F-B17D-09E00E3820C8}"/>
              </a:ext>
            </a:extLst>
          </p:cNvPr>
          <p:cNvSpPr txBox="1"/>
          <p:nvPr/>
        </p:nvSpPr>
        <p:spPr>
          <a:xfrm>
            <a:off x="13169299" y="3867643"/>
            <a:ext cx="4321570" cy="44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16199"/>
              </a:lnSpc>
            </a:pPr>
            <a:r>
              <a:rPr lang="ko-KR" altLang="en-US" sz="2400" dirty="0">
                <a:solidFill>
                  <a:srgbClr val="191919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스마트 자동화 생산 시스템 실현</a:t>
            </a:r>
            <a:endParaRPr lang="ko-KR" sz="2400" b="0" i="0" u="none" strike="noStrike" dirty="0">
              <a:solidFill>
                <a:srgbClr val="191919"/>
              </a:solidFill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47" name="TextBox 21">
            <a:extLst>
              <a:ext uri="{FF2B5EF4-FFF2-40B4-BE49-F238E27FC236}">
                <a16:creationId xmlns:a16="http://schemas.microsoft.com/office/drawing/2014/main" id="{AFADA542-8B90-46E9-AA4C-0C38F78EE348}"/>
              </a:ext>
            </a:extLst>
          </p:cNvPr>
          <p:cNvSpPr txBox="1"/>
          <p:nvPr/>
        </p:nvSpPr>
        <p:spPr>
          <a:xfrm>
            <a:off x="13169299" y="4533900"/>
            <a:ext cx="4152900" cy="7112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32800"/>
              </a:lnSpc>
            </a:pPr>
            <a:r>
              <a:rPr lang="ko-KR" altLang="en-US" sz="2000" b="0" i="0" u="none" strike="noStrike" dirty="0">
                <a:solidFill>
                  <a:schemeClr val="tx1">
                    <a:alpha val="74902"/>
                  </a:schemeClr>
                </a:solidFill>
                <a:ea typeface="Pretendard Regular"/>
              </a:rPr>
              <a:t>제조</a:t>
            </a:r>
            <a:r>
              <a:rPr lang="en-US" altLang="ko-KR" sz="2000" b="0" i="0" u="none" strike="noStrike" dirty="0">
                <a:solidFill>
                  <a:schemeClr val="tx1">
                    <a:alpha val="74902"/>
                  </a:schemeClr>
                </a:solidFill>
                <a:ea typeface="Pretendard Regular"/>
              </a:rPr>
              <a:t>, </a:t>
            </a:r>
            <a:r>
              <a:rPr lang="ko-KR" altLang="en-US" sz="2000" b="0" i="0" u="none" strike="noStrike" dirty="0">
                <a:solidFill>
                  <a:schemeClr val="tx1">
                    <a:alpha val="74902"/>
                  </a:schemeClr>
                </a:solidFill>
                <a:ea typeface="Pretendard Regular"/>
              </a:rPr>
              <a:t>생산</a:t>
            </a:r>
            <a:r>
              <a:rPr lang="en-US" altLang="ko-KR" sz="2000" b="0" i="0" u="none" strike="noStrike" dirty="0">
                <a:solidFill>
                  <a:schemeClr val="tx1">
                    <a:alpha val="74902"/>
                  </a:schemeClr>
                </a:solidFill>
                <a:ea typeface="Pretendard Regular"/>
              </a:rPr>
              <a:t>, </a:t>
            </a:r>
            <a:r>
              <a:rPr lang="ko-KR" altLang="en-US" sz="2000" b="0" i="0" u="none" strike="noStrike" dirty="0">
                <a:solidFill>
                  <a:schemeClr val="tx1">
                    <a:alpha val="74902"/>
                  </a:schemeClr>
                </a:solidFill>
                <a:ea typeface="Pretendard Regular"/>
              </a:rPr>
              <a:t>품질</a:t>
            </a:r>
            <a:r>
              <a:rPr lang="en-US" altLang="ko-KR" sz="2000" b="0" i="0" u="none" strike="noStrike" dirty="0">
                <a:solidFill>
                  <a:schemeClr val="tx1">
                    <a:alpha val="74902"/>
                  </a:schemeClr>
                </a:solidFill>
                <a:ea typeface="Pretendard Regular"/>
              </a:rPr>
              <a:t>, </a:t>
            </a:r>
            <a:r>
              <a:rPr lang="ko-KR" altLang="en-US" sz="2000" b="0" i="0" u="none" strike="noStrike" dirty="0">
                <a:solidFill>
                  <a:schemeClr val="tx1">
                    <a:alpha val="74902"/>
                  </a:schemeClr>
                </a:solidFill>
                <a:ea typeface="Pretendard Regular"/>
              </a:rPr>
              <a:t>출고 </a:t>
            </a:r>
            <a:r>
              <a:rPr lang="ko-KR" altLang="en-US" sz="2000" b="0" i="0" u="none" strike="noStrike" dirty="0" smtClean="0">
                <a:solidFill>
                  <a:schemeClr val="tx1">
                    <a:alpha val="74902"/>
                  </a:schemeClr>
                </a:solidFill>
                <a:ea typeface="Pretendard Regular"/>
              </a:rPr>
              <a:t>등 전 과정을 자동화하여 </a:t>
            </a:r>
            <a:r>
              <a:rPr lang="ko-KR" altLang="en-US" sz="2000" b="0" i="0" u="none" strike="noStrike" dirty="0">
                <a:solidFill>
                  <a:schemeClr val="tx1">
                    <a:alpha val="74902"/>
                  </a:schemeClr>
                </a:solidFill>
                <a:ea typeface="Pretendard Regular"/>
              </a:rPr>
              <a:t>생산 효율 및 품질 일관성 증대</a:t>
            </a:r>
            <a:endParaRPr lang="en-US" sz="2000" b="0" i="0" u="none" strike="noStrike" dirty="0">
              <a:solidFill>
                <a:schemeClr val="tx1">
                  <a:alpha val="74902"/>
                </a:schemeClr>
              </a:solidFill>
              <a:latin typeface="Pretendard Regular"/>
            </a:endParaRPr>
          </a:p>
        </p:txBody>
      </p:sp>
      <p:sp>
        <p:nvSpPr>
          <p:cNvPr id="48" name="TextBox 22">
            <a:extLst>
              <a:ext uri="{FF2B5EF4-FFF2-40B4-BE49-F238E27FC236}">
                <a16:creationId xmlns:a16="http://schemas.microsoft.com/office/drawing/2014/main" id="{253DB4D4-4C75-4C7D-BCCD-071AB4096ABD}"/>
              </a:ext>
            </a:extLst>
          </p:cNvPr>
          <p:cNvSpPr txBox="1"/>
          <p:nvPr/>
        </p:nvSpPr>
        <p:spPr>
          <a:xfrm>
            <a:off x="8104968" y="6610350"/>
            <a:ext cx="8382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4400" i="0" u="none" strike="noStrike" spc="-150" dirty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03</a:t>
            </a:r>
          </a:p>
        </p:txBody>
      </p:sp>
      <p:sp>
        <p:nvSpPr>
          <p:cNvPr id="49" name="TextBox 23">
            <a:extLst>
              <a:ext uri="{FF2B5EF4-FFF2-40B4-BE49-F238E27FC236}">
                <a16:creationId xmlns:a16="http://schemas.microsoft.com/office/drawing/2014/main" id="{0B2D3670-1948-484C-8E5A-4E22097756D2}"/>
              </a:ext>
            </a:extLst>
          </p:cNvPr>
          <p:cNvSpPr txBox="1"/>
          <p:nvPr/>
        </p:nvSpPr>
        <p:spPr>
          <a:xfrm>
            <a:off x="8104968" y="7226793"/>
            <a:ext cx="3784600" cy="44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16199"/>
              </a:lnSpc>
            </a:pPr>
            <a:r>
              <a:rPr lang="ko-KR" altLang="en-US" sz="2400" dirty="0">
                <a:solidFill>
                  <a:srgbClr val="191919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생산 안정성 품질 신뢰 확보</a:t>
            </a:r>
            <a:endParaRPr lang="ko-KR" sz="2400" b="0" i="0" u="none" strike="noStrike" dirty="0">
              <a:solidFill>
                <a:srgbClr val="191919"/>
              </a:solidFill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50" name="TextBox 24">
            <a:extLst>
              <a:ext uri="{FF2B5EF4-FFF2-40B4-BE49-F238E27FC236}">
                <a16:creationId xmlns:a16="http://schemas.microsoft.com/office/drawing/2014/main" id="{9DBFCE71-D114-4CB4-A307-F004C3616D61}"/>
              </a:ext>
            </a:extLst>
          </p:cNvPr>
          <p:cNvSpPr txBox="1"/>
          <p:nvPr/>
        </p:nvSpPr>
        <p:spPr>
          <a:xfrm>
            <a:off x="8104968" y="7893050"/>
            <a:ext cx="4152900" cy="673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32800"/>
              </a:lnSpc>
            </a:pPr>
            <a:r>
              <a:rPr lang="ko-KR" altLang="en-US" sz="2000" spc="-100" dirty="0" smtClean="0">
                <a:solidFill>
                  <a:schemeClr val="tx1">
                    <a:alpha val="74902"/>
                  </a:schemeClr>
                </a:solidFill>
                <a:ea typeface="Pretendard Regular"/>
              </a:rPr>
              <a:t>스마트 </a:t>
            </a:r>
            <a:r>
              <a:rPr lang="ko-KR" altLang="en-US" sz="2000" spc="-100" dirty="0" err="1" smtClean="0">
                <a:solidFill>
                  <a:schemeClr val="tx1">
                    <a:alpha val="74902"/>
                  </a:schemeClr>
                </a:solidFill>
                <a:ea typeface="Pretendard Regular"/>
              </a:rPr>
              <a:t>팩토리</a:t>
            </a:r>
            <a:r>
              <a:rPr lang="ko-KR" altLang="en-US" sz="2000" spc="-100" dirty="0" smtClean="0">
                <a:solidFill>
                  <a:schemeClr val="tx1">
                    <a:alpha val="74902"/>
                  </a:schemeClr>
                </a:solidFill>
                <a:ea typeface="Pretendard Regular"/>
              </a:rPr>
              <a:t> </a:t>
            </a:r>
            <a:r>
              <a:rPr lang="ko-KR" altLang="en-US" sz="2000" spc="-100" dirty="0">
                <a:solidFill>
                  <a:schemeClr val="tx1">
                    <a:alpha val="74902"/>
                  </a:schemeClr>
                </a:solidFill>
                <a:ea typeface="Pretendard Regular"/>
              </a:rPr>
              <a:t>기반의 정량화 공정으로 제품 품질 편차 최소화 </a:t>
            </a:r>
            <a:r>
              <a:rPr lang="en-US" altLang="ko-KR" sz="2000" spc="-100" dirty="0">
                <a:solidFill>
                  <a:schemeClr val="tx1">
                    <a:alpha val="74902"/>
                  </a:schemeClr>
                </a:solidFill>
                <a:ea typeface="Pretendard Regular"/>
              </a:rPr>
              <a:t> </a:t>
            </a:r>
            <a:r>
              <a:rPr lang="ko-KR" altLang="en-US" sz="2000" spc="-100" dirty="0">
                <a:solidFill>
                  <a:schemeClr val="tx1">
                    <a:alpha val="74902"/>
                  </a:schemeClr>
                </a:solidFill>
                <a:ea typeface="Pretendard Regular"/>
              </a:rPr>
              <a:t>및 고객사와의 신뢰성 향상</a:t>
            </a:r>
            <a:endParaRPr lang="en-US" sz="2000" b="0" i="0" u="none" strike="noStrike" spc="-100" dirty="0">
              <a:solidFill>
                <a:schemeClr val="tx1">
                  <a:alpha val="74902"/>
                </a:schemeClr>
              </a:solidFill>
              <a:latin typeface="Pretendard Regular"/>
            </a:endParaRPr>
          </a:p>
        </p:txBody>
      </p:sp>
      <p:sp>
        <p:nvSpPr>
          <p:cNvPr id="51" name="TextBox 25">
            <a:extLst>
              <a:ext uri="{FF2B5EF4-FFF2-40B4-BE49-F238E27FC236}">
                <a16:creationId xmlns:a16="http://schemas.microsoft.com/office/drawing/2014/main" id="{BFDA9761-04AB-44D4-AA11-26B9C4033605}"/>
              </a:ext>
            </a:extLst>
          </p:cNvPr>
          <p:cNvSpPr txBox="1"/>
          <p:nvPr/>
        </p:nvSpPr>
        <p:spPr>
          <a:xfrm>
            <a:off x="13169299" y="6610350"/>
            <a:ext cx="8382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4400" i="0" u="none" strike="noStrike" spc="-150" dirty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04</a:t>
            </a:r>
          </a:p>
        </p:txBody>
      </p:sp>
      <p:sp>
        <p:nvSpPr>
          <p:cNvPr id="52" name="TextBox 26">
            <a:extLst>
              <a:ext uri="{FF2B5EF4-FFF2-40B4-BE49-F238E27FC236}">
                <a16:creationId xmlns:a16="http://schemas.microsoft.com/office/drawing/2014/main" id="{825179F6-E52A-4ED5-BC9A-B01A67C9D651}"/>
              </a:ext>
            </a:extLst>
          </p:cNvPr>
          <p:cNvSpPr txBox="1"/>
          <p:nvPr/>
        </p:nvSpPr>
        <p:spPr>
          <a:xfrm>
            <a:off x="13169299" y="7226793"/>
            <a:ext cx="4016770" cy="44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16199"/>
              </a:lnSpc>
            </a:pPr>
            <a:r>
              <a:rPr lang="ko-KR" altLang="en-US" sz="2400" b="0" i="0" u="none" strike="noStrike" dirty="0">
                <a:solidFill>
                  <a:srgbClr val="191919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글로벌 경쟁력 기반 확보</a:t>
            </a:r>
            <a:endParaRPr lang="ko-KR" sz="2400" b="0" i="0" u="none" strike="noStrike" dirty="0">
              <a:solidFill>
                <a:srgbClr val="191919"/>
              </a:solidFill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53" name="TextBox 27">
            <a:extLst>
              <a:ext uri="{FF2B5EF4-FFF2-40B4-BE49-F238E27FC236}">
                <a16:creationId xmlns:a16="http://schemas.microsoft.com/office/drawing/2014/main" id="{9D6EFE2C-931E-42F7-925E-2064C66B82A0}"/>
              </a:ext>
            </a:extLst>
          </p:cNvPr>
          <p:cNvSpPr txBox="1"/>
          <p:nvPr/>
        </p:nvSpPr>
        <p:spPr>
          <a:xfrm>
            <a:off x="13191129" y="7893050"/>
            <a:ext cx="4131070" cy="6731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32800"/>
              </a:lnSpc>
            </a:pPr>
            <a:r>
              <a:rPr lang="ko-KR" altLang="en-US" sz="2000" b="0" i="0" u="none" strike="noStrike" spc="-100" dirty="0">
                <a:solidFill>
                  <a:schemeClr val="tx1">
                    <a:alpha val="74902"/>
                  </a:schemeClr>
                </a:solidFill>
                <a:ea typeface="Pretendard Regular"/>
              </a:rPr>
              <a:t>국제 기준에 부합하는 품질과 생산 시스템을 통해 글로벌 시장 대응력과 수출 경쟁력 강화</a:t>
            </a:r>
            <a:endParaRPr lang="en-US" sz="2000" b="0" i="0" u="none" strike="noStrike" spc="-100" dirty="0">
              <a:solidFill>
                <a:schemeClr val="tx1">
                  <a:alpha val="74902"/>
                </a:schemeClr>
              </a:solidFill>
              <a:latin typeface="Pretendard Regular"/>
            </a:endParaRPr>
          </a:p>
        </p:txBody>
      </p:sp>
      <p:pic>
        <p:nvPicPr>
          <p:cNvPr id="54" name="Picture 11">
            <a:extLst>
              <a:ext uri="{FF2B5EF4-FFF2-40B4-BE49-F238E27FC236}">
                <a16:creationId xmlns:a16="http://schemas.microsoft.com/office/drawing/2014/main" id="{687C3383-43E6-4D64-A450-9A456640BC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64129" y="6134100"/>
            <a:ext cx="4064000" cy="12700"/>
          </a:xfrm>
          <a:prstGeom prst="rect">
            <a:avLst/>
          </a:prstGeom>
        </p:spPr>
      </p:pic>
      <p:pic>
        <p:nvPicPr>
          <p:cNvPr id="30" name="Picture 11">
            <a:extLst>
              <a:ext uri="{FF2B5EF4-FFF2-40B4-BE49-F238E27FC236}">
                <a16:creationId xmlns:a16="http://schemas.microsoft.com/office/drawing/2014/main" id="{687C3383-43E6-4D64-A450-9A456640BC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04679" y="6127750"/>
            <a:ext cx="4064000" cy="1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40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34100"/>
            <a:ext cx="18288000" cy="4152900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0BC0D8AC-E8BF-44C1-A08C-446AA5284C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900" y="1495191"/>
            <a:ext cx="3687633" cy="49168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6AEF2FC8-690D-4F47-8E3F-3A9BAB02CC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569" y="1495191"/>
            <a:ext cx="6555792" cy="49168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900" y="2006600"/>
            <a:ext cx="762000" cy="127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65200" y="1104900"/>
            <a:ext cx="42545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altLang="ko-KR" sz="2200" dirty="0">
                <a:solidFill>
                  <a:srgbClr val="2630A0"/>
                </a:solidFill>
                <a:latin typeface="Pretendard Bold"/>
              </a:rPr>
              <a:t>WHY WORK WITH US </a:t>
            </a:r>
            <a:endParaRPr lang="en-US" altLang="ko-KR" sz="2200" b="0" i="0" u="none" strike="noStrike" dirty="0">
              <a:solidFill>
                <a:srgbClr val="2630A0"/>
              </a:solidFill>
              <a:latin typeface="Pretendard Bold"/>
            </a:endParaRP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76200"/>
            <a:ext cx="101600" cy="10439400"/>
          </a:xfrm>
          <a:prstGeom prst="rect">
            <a:avLst/>
          </a:prstGeom>
        </p:spPr>
      </p:pic>
      <p:sp>
        <p:nvSpPr>
          <p:cNvPr id="33" name="TextBox 16">
            <a:extLst>
              <a:ext uri="{FF2B5EF4-FFF2-40B4-BE49-F238E27FC236}">
                <a16:creationId xmlns:a16="http://schemas.microsoft.com/office/drawing/2014/main" id="{63DA6F56-292A-49E9-9212-29C40F71BBD9}"/>
              </a:ext>
            </a:extLst>
          </p:cNvPr>
          <p:cNvSpPr txBox="1"/>
          <p:nvPr/>
        </p:nvSpPr>
        <p:spPr>
          <a:xfrm>
            <a:off x="924965" y="4202251"/>
            <a:ext cx="749300" cy="622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4400" i="0" u="none" strike="noStrike" dirty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01</a:t>
            </a:r>
          </a:p>
        </p:txBody>
      </p:sp>
      <p:sp>
        <p:nvSpPr>
          <p:cNvPr id="35" name="TextBox 17">
            <a:extLst>
              <a:ext uri="{FF2B5EF4-FFF2-40B4-BE49-F238E27FC236}">
                <a16:creationId xmlns:a16="http://schemas.microsoft.com/office/drawing/2014/main" id="{1907ED34-05FA-462C-A011-B4383047CC28}"/>
              </a:ext>
            </a:extLst>
          </p:cNvPr>
          <p:cNvSpPr txBox="1"/>
          <p:nvPr/>
        </p:nvSpPr>
        <p:spPr>
          <a:xfrm>
            <a:off x="924965" y="4888416"/>
            <a:ext cx="3213100" cy="44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16199"/>
              </a:lnSpc>
            </a:pPr>
            <a:r>
              <a:rPr lang="ko-KR" altLang="en-US" sz="2400" dirty="0">
                <a:solidFill>
                  <a:srgbClr val="191919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차별화된 제품 개발 역량</a:t>
            </a:r>
            <a:endParaRPr lang="ko-KR" sz="2400" b="0" i="0" u="none" strike="noStrike" dirty="0">
              <a:solidFill>
                <a:srgbClr val="191919"/>
              </a:solidFill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pic>
        <p:nvPicPr>
          <p:cNvPr id="40" name="그림 39">
            <a:extLst>
              <a:ext uri="{FF2B5EF4-FFF2-40B4-BE49-F238E27FC236}">
                <a16:creationId xmlns:a16="http://schemas.microsoft.com/office/drawing/2014/main" id="{163E4B25-2007-4B5F-808E-FF696AA724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65" y="6475596"/>
            <a:ext cx="2215744" cy="3133944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8F77A76A-32C7-4D24-AE11-B5C964A7F8B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917" y="6475596"/>
            <a:ext cx="2831619" cy="3133944"/>
          </a:xfrm>
          <a:prstGeom prst="rect">
            <a:avLst/>
          </a:prstGeom>
        </p:spPr>
      </p:pic>
      <p:sp>
        <p:nvSpPr>
          <p:cNvPr id="27" name="TextBox 35"/>
          <p:cNvSpPr txBox="1"/>
          <p:nvPr/>
        </p:nvSpPr>
        <p:spPr>
          <a:xfrm>
            <a:off x="928594" y="1663700"/>
            <a:ext cx="7682290" cy="2501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en-US" altLang="ko-KR" sz="7600" b="0" i="0" u="none" strike="noStrike" spc="200" dirty="0"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R&amp;D</a:t>
            </a:r>
            <a:endParaRPr lang="ko-KR" sz="7600" b="0" i="0" u="none" strike="noStrike" spc="200" dirty="0"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6820900" y="8712383"/>
            <a:ext cx="8441064" cy="622117"/>
            <a:chOff x="7332336" y="8223250"/>
            <a:chExt cx="8441064" cy="622117"/>
          </a:xfrm>
        </p:grpSpPr>
        <p:sp>
          <p:nvSpPr>
            <p:cNvPr id="42" name="TextBox 22">
              <a:extLst>
                <a:ext uri="{FF2B5EF4-FFF2-40B4-BE49-F238E27FC236}">
                  <a16:creationId xmlns:a16="http://schemas.microsoft.com/office/drawing/2014/main" id="{8A3B35B4-F0D7-424F-8CDB-85CBA7C2E6F4}"/>
                </a:ext>
              </a:extLst>
            </p:cNvPr>
            <p:cNvSpPr txBox="1"/>
            <p:nvPr/>
          </p:nvSpPr>
          <p:spPr>
            <a:xfrm>
              <a:off x="7601356" y="8223250"/>
              <a:ext cx="8172044" cy="62211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ct val="132800"/>
                </a:lnSpc>
              </a:pPr>
              <a:r>
                <a:rPr lang="ko-KR" altLang="en-US" sz="2000" dirty="0">
                  <a:solidFill>
                    <a:srgbClr val="2630A0"/>
                  </a:solidFill>
                  <a:latin typeface="Pretendard ExtraBold" panose="02000903000000020004" pitchFamily="2" charset="-127"/>
                  <a:ea typeface="Pretendard ExtraBold" panose="02000903000000020004" pitchFamily="2" charset="-127"/>
                  <a:cs typeface="Pretendard ExtraBold" panose="02000903000000020004" pitchFamily="2" charset="-127"/>
                </a:rPr>
                <a:t>자체 연구소</a:t>
              </a:r>
              <a:r>
                <a:rPr lang="ko-KR" altLang="en-US" sz="2000" dirty="0">
                  <a:solidFill>
                    <a:schemeClr val="tx1">
                      <a:alpha val="74902"/>
                    </a:schemeClr>
                  </a:solidFill>
                  <a:latin typeface="Pretendard Regular" panose="02000503000000020004" pitchFamily="2" charset="-127"/>
                  <a:ea typeface="Pretendard Regular" panose="02000503000000020004" pitchFamily="2" charset="-127"/>
                  <a:cs typeface="Pretendard Regular" panose="02000503000000020004" pitchFamily="2" charset="-127"/>
                </a:rPr>
                <a:t>와 전문 인력을 바탕으로 </a:t>
              </a:r>
              <a:r>
                <a:rPr lang="ko-KR" altLang="en-US" sz="2000" dirty="0">
                  <a:solidFill>
                    <a:schemeClr val="tx1">
                      <a:alpha val="74902"/>
                    </a:schemeClr>
                  </a:solidFill>
                  <a:latin typeface="Pretendard ExtraBold" panose="02000903000000020004" pitchFamily="2" charset="-127"/>
                  <a:ea typeface="Pretendard ExtraBold" panose="02000903000000020004" pitchFamily="2" charset="-127"/>
                  <a:cs typeface="Pretendard ExtraBold" panose="02000903000000020004" pitchFamily="2" charset="-127"/>
                </a:rPr>
                <a:t>다양한 스킨케어 제형 개발이 가능</a:t>
              </a:r>
              <a:r>
                <a:rPr lang="ko-KR" altLang="en-US" sz="2000" dirty="0">
                  <a:solidFill>
                    <a:schemeClr val="tx1">
                      <a:alpha val="74902"/>
                    </a:schemeClr>
                  </a:solidFill>
                  <a:latin typeface="Pretendard Regular" panose="02000503000000020004" pitchFamily="2" charset="-127"/>
                  <a:ea typeface="Pretendard Regular" panose="02000503000000020004" pitchFamily="2" charset="-127"/>
                  <a:cs typeface="Pretendard Regular" panose="02000503000000020004" pitchFamily="2" charset="-127"/>
                </a:rPr>
                <a:t>하며</a:t>
              </a:r>
              <a:r>
                <a:rPr lang="en-US" altLang="ko-KR" sz="2000" dirty="0">
                  <a:solidFill>
                    <a:schemeClr val="tx1">
                      <a:alpha val="74902"/>
                    </a:schemeClr>
                  </a:solidFill>
                  <a:latin typeface="Pretendard Regular" panose="02000503000000020004" pitchFamily="2" charset="-127"/>
                  <a:ea typeface="Pretendard Regular" panose="02000503000000020004" pitchFamily="2" charset="-127"/>
                  <a:cs typeface="Pretendard Regular" panose="02000503000000020004" pitchFamily="2" charset="-127"/>
                </a:rPr>
                <a:t>, </a:t>
              </a:r>
              <a:r>
                <a:rPr lang="ko-KR" altLang="en-US" sz="2000" dirty="0">
                  <a:solidFill>
                    <a:schemeClr val="tx1">
                      <a:alpha val="74902"/>
                    </a:schemeClr>
                  </a:solidFill>
                  <a:latin typeface="Pretendard Regular" panose="02000503000000020004" pitchFamily="2" charset="-127"/>
                  <a:ea typeface="Pretendard Regular" panose="02000503000000020004" pitchFamily="2" charset="-127"/>
                  <a:cs typeface="Pretendard Regular" panose="02000503000000020004" pitchFamily="2" charset="-127"/>
                </a:rPr>
                <a:t>제형부터 패키지 디자인까지 일관된 맞춤형 제품을 제공합니다</a:t>
              </a:r>
              <a:r>
                <a:rPr lang="en-US" altLang="ko-KR" sz="2000" dirty="0">
                  <a:solidFill>
                    <a:schemeClr val="tx1">
                      <a:alpha val="74902"/>
                    </a:schemeClr>
                  </a:solidFill>
                  <a:latin typeface="Pretendard Regular" panose="02000503000000020004" pitchFamily="2" charset="-127"/>
                  <a:ea typeface="Pretendard Regular" panose="02000503000000020004" pitchFamily="2" charset="-127"/>
                  <a:cs typeface="Pretendard Regular" panose="02000503000000020004" pitchFamily="2" charset="-127"/>
                </a:rPr>
                <a:t>.</a:t>
              </a:r>
              <a:endParaRPr lang="en-US" sz="2000" dirty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endParaRPr>
            </a:p>
          </p:txBody>
        </p:sp>
        <p:pic>
          <p:nvPicPr>
            <p:cNvPr id="16" name="Picture 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7332336" y="8223250"/>
              <a:ext cx="59064" cy="2984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509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34100"/>
            <a:ext cx="18313400" cy="4152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900" y="2006600"/>
            <a:ext cx="762000" cy="127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65200" y="1104900"/>
            <a:ext cx="42545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altLang="ko-KR" sz="2200" dirty="0">
                <a:solidFill>
                  <a:srgbClr val="2630A0"/>
                </a:solidFill>
                <a:latin typeface="Pretendard Bold"/>
              </a:rPr>
              <a:t>WHY WORK WITH US</a:t>
            </a:r>
            <a:endParaRPr lang="en-US" altLang="ko-KR" sz="2200" b="0" i="0" u="none" strike="noStrike" dirty="0">
              <a:solidFill>
                <a:srgbClr val="2630A0"/>
              </a:solidFill>
              <a:latin typeface="Pretendard Bold"/>
            </a:endParaRP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6200"/>
            <a:ext cx="101600" cy="10439400"/>
          </a:xfrm>
          <a:prstGeom prst="rect">
            <a:avLst/>
          </a:prstGeom>
        </p:spPr>
      </p:pic>
      <p:sp>
        <p:nvSpPr>
          <p:cNvPr id="42" name="TextBox 22">
            <a:extLst>
              <a:ext uri="{FF2B5EF4-FFF2-40B4-BE49-F238E27FC236}">
                <a16:creationId xmlns:a16="http://schemas.microsoft.com/office/drawing/2014/main" id="{8A3B35B4-F0D7-424F-8CDB-85CBA7C2E6F4}"/>
              </a:ext>
            </a:extLst>
          </p:cNvPr>
          <p:cNvSpPr txBox="1"/>
          <p:nvPr/>
        </p:nvSpPr>
        <p:spPr>
          <a:xfrm>
            <a:off x="1213947" y="8039101"/>
            <a:ext cx="10624464" cy="11430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>
              <a:lnSpc>
                <a:spcPct val="132800"/>
              </a:lnSpc>
            </a:pPr>
            <a:r>
              <a:rPr lang="ko-KR" altLang="en-US" sz="2000" dirty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차별화된 제품과 경쟁력을 위한 </a:t>
            </a:r>
            <a:r>
              <a:rPr lang="ko-KR" altLang="en-US" sz="2000" dirty="0" smtClean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기술</a:t>
            </a:r>
            <a:endParaRPr lang="en-US" altLang="ko-KR" sz="2000" dirty="0" smtClean="0">
              <a:solidFill>
                <a:srgbClr val="2630A0"/>
              </a:solidFill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  <a:p>
            <a:pPr>
              <a:lnSpc>
                <a:spcPct val="132800"/>
              </a:lnSpc>
            </a:pPr>
            <a:r>
              <a:rPr lang="ko-KR" altLang="en-US" sz="2000" dirty="0" smtClean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당사가 </a:t>
            </a:r>
            <a:r>
              <a:rPr lang="ko-KR" altLang="en-US" sz="2000" dirty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보유한 </a:t>
            </a:r>
            <a:r>
              <a:rPr lang="ko-KR" altLang="en-US" sz="2000" dirty="0">
                <a:solidFill>
                  <a:schemeClr val="tx1">
                    <a:alpha val="74902"/>
                  </a:schemeClr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독자적인 제형 및 기능 개발 기술</a:t>
            </a:r>
            <a:r>
              <a:rPr lang="ko-KR" altLang="en-US" sz="2000" dirty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을 통해 타사와 명확히 구별되는 제품을 구현합니다</a:t>
            </a:r>
            <a:r>
              <a:rPr lang="en-US" altLang="ko-KR" sz="2000" dirty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. </a:t>
            </a:r>
            <a:r>
              <a:rPr lang="ko-KR" altLang="en-US" sz="2000" dirty="0">
                <a:solidFill>
                  <a:schemeClr val="tx1">
                    <a:alpha val="74902"/>
                  </a:schemeClr>
                </a:solidFill>
                <a:latin typeface="Pretendard Regular" panose="02000503000000020004" pitchFamily="2" charset="-127"/>
                <a:ea typeface="Pretendard Regular" panose="02000503000000020004" pitchFamily="2" charset="-127"/>
                <a:cs typeface="Pretendard Regular" panose="02000503000000020004" pitchFamily="2" charset="-127"/>
              </a:rPr>
              <a:t>기술을 겸비한 경쟁력 있는 스킨케어 제품으로 시장 우위 확보가 가능합니다</a:t>
            </a:r>
            <a:endParaRPr lang="en-US" sz="2000" dirty="0">
              <a:solidFill>
                <a:schemeClr val="tx1">
                  <a:alpha val="74902"/>
                </a:schemeClr>
              </a:solidFill>
              <a:latin typeface="Pretendard Regular" panose="02000503000000020004" pitchFamily="2" charset="-127"/>
              <a:ea typeface="Pretendard Regular" panose="02000503000000020004" pitchFamily="2" charset="-127"/>
              <a:cs typeface="Pretendard Regular" panose="02000503000000020004" pitchFamily="2" charset="-127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421BB803-EE58-4B6D-873C-D8355CD4C9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2925" y="1498600"/>
            <a:ext cx="4438244" cy="62795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2">
            <a:extLst>
              <a:ext uri="{FF2B5EF4-FFF2-40B4-BE49-F238E27FC236}">
                <a16:creationId xmlns:a16="http://schemas.microsoft.com/office/drawing/2014/main" id="{01921027-981A-4478-8F94-F5B002F5259B}"/>
              </a:ext>
            </a:extLst>
          </p:cNvPr>
          <p:cNvSpPr txBox="1"/>
          <p:nvPr/>
        </p:nvSpPr>
        <p:spPr>
          <a:xfrm>
            <a:off x="13166969" y="7926104"/>
            <a:ext cx="3124200" cy="679724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algn="r">
              <a:lnSpc>
                <a:spcPct val="132800"/>
              </a:lnSpc>
            </a:pPr>
            <a:r>
              <a:rPr lang="ko-KR" altLang="en-US" sz="1600" dirty="0">
                <a:solidFill>
                  <a:schemeClr val="bg1">
                    <a:lumMod val="65000"/>
                    <a:alpha val="74902"/>
                  </a:schemeClr>
                </a:solidFill>
                <a:ea typeface="Pretendard Regular"/>
              </a:rPr>
              <a:t>피부 개선 효과를 </a:t>
            </a:r>
            <a:r>
              <a:rPr lang="ko-KR" altLang="en-US" sz="1600" dirty="0" smtClean="0">
                <a:solidFill>
                  <a:schemeClr val="bg1">
                    <a:lumMod val="65000"/>
                    <a:alpha val="74902"/>
                  </a:schemeClr>
                </a:solidFill>
                <a:ea typeface="Pretendard Regular"/>
              </a:rPr>
              <a:t>갖는</a:t>
            </a:r>
            <a:endParaRPr lang="en-US" altLang="ko-KR" sz="1600" dirty="0" smtClean="0">
              <a:solidFill>
                <a:schemeClr val="bg1">
                  <a:lumMod val="65000"/>
                  <a:alpha val="74902"/>
                </a:schemeClr>
              </a:solidFill>
              <a:ea typeface="Pretendard Regular"/>
            </a:endParaRPr>
          </a:p>
          <a:p>
            <a:pPr algn="r">
              <a:lnSpc>
                <a:spcPct val="132800"/>
              </a:lnSpc>
            </a:pPr>
            <a:r>
              <a:rPr lang="ko-KR" altLang="en-US" sz="1600" dirty="0" smtClean="0">
                <a:solidFill>
                  <a:schemeClr val="bg1">
                    <a:lumMod val="65000"/>
                    <a:alpha val="74902"/>
                  </a:schemeClr>
                </a:solidFill>
                <a:ea typeface="Pretendard Regular"/>
              </a:rPr>
              <a:t>천연 </a:t>
            </a:r>
            <a:r>
              <a:rPr lang="ko-KR" altLang="en-US" sz="1600" dirty="0">
                <a:solidFill>
                  <a:schemeClr val="bg1">
                    <a:lumMod val="65000"/>
                    <a:alpha val="74902"/>
                  </a:schemeClr>
                </a:solidFill>
                <a:ea typeface="Pretendard Regular"/>
              </a:rPr>
              <a:t>광물질 함유 </a:t>
            </a:r>
            <a:r>
              <a:rPr lang="ko-KR" altLang="en-US" sz="1600" dirty="0" err="1">
                <a:solidFill>
                  <a:schemeClr val="bg1">
                    <a:lumMod val="65000"/>
                    <a:alpha val="74902"/>
                  </a:schemeClr>
                </a:solidFill>
                <a:ea typeface="Pretendard Regular"/>
              </a:rPr>
              <a:t>화장료</a:t>
            </a:r>
            <a:r>
              <a:rPr lang="ko-KR" altLang="en-US" sz="1600" dirty="0">
                <a:solidFill>
                  <a:schemeClr val="bg1">
                    <a:lumMod val="65000"/>
                    <a:alpha val="74902"/>
                  </a:schemeClr>
                </a:solidFill>
                <a:ea typeface="Pretendard Regular"/>
              </a:rPr>
              <a:t> </a:t>
            </a:r>
            <a:r>
              <a:rPr lang="ko-KR" altLang="en-US" sz="1600" dirty="0" err="1" smtClean="0">
                <a:solidFill>
                  <a:schemeClr val="bg1">
                    <a:lumMod val="65000"/>
                    <a:alpha val="74902"/>
                  </a:schemeClr>
                </a:solidFill>
                <a:ea typeface="Pretendard Regular"/>
              </a:rPr>
              <a:t>조성물</a:t>
            </a:r>
            <a:endParaRPr lang="en-US" sz="1600" dirty="0">
              <a:solidFill>
                <a:schemeClr val="bg1">
                  <a:lumMod val="65000"/>
                  <a:alpha val="74902"/>
                </a:schemeClr>
              </a:solidFill>
              <a:ea typeface="Pretendard Regular"/>
            </a:endParaRPr>
          </a:p>
        </p:txBody>
      </p:sp>
      <p:sp>
        <p:nvSpPr>
          <p:cNvPr id="27" name="TextBox 35"/>
          <p:cNvSpPr txBox="1"/>
          <p:nvPr/>
        </p:nvSpPr>
        <p:spPr>
          <a:xfrm>
            <a:off x="928594" y="1663700"/>
            <a:ext cx="8304306" cy="2501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7600" spc="-150" dirty="0"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보유 기술</a:t>
            </a:r>
            <a:endParaRPr lang="ko-KR" sz="7600" b="0" i="0" u="none" strike="noStrike" spc="-150" dirty="0"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pic>
        <p:nvPicPr>
          <p:cNvPr id="14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61251" y="8116749"/>
            <a:ext cx="59064" cy="298435"/>
          </a:xfrm>
          <a:prstGeom prst="rect">
            <a:avLst/>
          </a:prstGeom>
        </p:spPr>
      </p:pic>
      <p:sp>
        <p:nvSpPr>
          <p:cNvPr id="15" name="TextBox 16">
            <a:extLst>
              <a:ext uri="{FF2B5EF4-FFF2-40B4-BE49-F238E27FC236}">
                <a16:creationId xmlns:a16="http://schemas.microsoft.com/office/drawing/2014/main" id="{63DA6F56-292A-49E9-9212-29C40F71BBD9}"/>
              </a:ext>
            </a:extLst>
          </p:cNvPr>
          <p:cNvSpPr txBox="1"/>
          <p:nvPr/>
        </p:nvSpPr>
        <p:spPr>
          <a:xfrm>
            <a:off x="924965" y="4202251"/>
            <a:ext cx="749300" cy="622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4400" i="0" u="none" strike="noStrike" dirty="0" smtClean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02</a:t>
            </a:r>
            <a:endParaRPr lang="en-US" sz="4400" i="0" u="none" strike="noStrike" dirty="0">
              <a:solidFill>
                <a:srgbClr val="2630A0"/>
              </a:solidFill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1907ED34-05FA-462C-A011-B4383047CC28}"/>
              </a:ext>
            </a:extLst>
          </p:cNvPr>
          <p:cNvSpPr txBox="1"/>
          <p:nvPr/>
        </p:nvSpPr>
        <p:spPr>
          <a:xfrm>
            <a:off x="924965" y="4888416"/>
            <a:ext cx="3213100" cy="44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16199"/>
              </a:lnSpc>
            </a:pPr>
            <a:r>
              <a:rPr lang="ko-KR" altLang="en-US" sz="2400" dirty="0">
                <a:solidFill>
                  <a:srgbClr val="191919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자체 </a:t>
            </a:r>
            <a:r>
              <a:rPr lang="ko-KR" altLang="en-US" sz="2400" dirty="0" err="1">
                <a:solidFill>
                  <a:srgbClr val="191919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조성료</a:t>
            </a:r>
            <a:r>
              <a:rPr lang="ko-KR" altLang="en-US" sz="2400" dirty="0">
                <a:solidFill>
                  <a:srgbClr val="191919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 특허 기술 보유 </a:t>
            </a:r>
          </a:p>
        </p:txBody>
      </p:sp>
    </p:spTree>
    <p:extLst>
      <p:ext uri="{BB962C8B-B14F-4D97-AF65-F5344CB8AC3E}">
        <p14:creationId xmlns:p14="http://schemas.microsoft.com/office/powerpoint/2010/main" val="104470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" y="6134100"/>
            <a:ext cx="18338800" cy="4152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900" y="2006600"/>
            <a:ext cx="762000" cy="127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65200" y="1104900"/>
            <a:ext cx="4254500" cy="3937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altLang="ko-KR" sz="2200" dirty="0">
                <a:solidFill>
                  <a:srgbClr val="2630A0"/>
                </a:solidFill>
                <a:latin typeface="Pretendard Bold"/>
              </a:rPr>
              <a:t>WHY WORK WITH US</a:t>
            </a:r>
            <a:endParaRPr lang="en-US" altLang="ko-KR" sz="2200" b="0" i="0" u="none" strike="noStrike" dirty="0">
              <a:solidFill>
                <a:srgbClr val="2630A0"/>
              </a:solidFill>
              <a:latin typeface="Pretendard Bold"/>
            </a:endParaRP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6200"/>
            <a:ext cx="101600" cy="10439400"/>
          </a:xfrm>
          <a:prstGeom prst="rect">
            <a:avLst/>
          </a:prstGeom>
        </p:spPr>
      </p:pic>
      <p:sp>
        <p:nvSpPr>
          <p:cNvPr id="27" name="TextBox 35"/>
          <p:cNvSpPr txBox="1"/>
          <p:nvPr/>
        </p:nvSpPr>
        <p:spPr>
          <a:xfrm>
            <a:off x="928593" y="1663700"/>
            <a:ext cx="6769904" cy="25019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99600"/>
              </a:lnSpc>
            </a:pPr>
            <a:r>
              <a:rPr lang="ko-KR" altLang="en-US" sz="7600" spc="-150" dirty="0"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원스톱 생산체계</a:t>
            </a:r>
            <a:endParaRPr lang="ko-KR" sz="7600" b="0" i="0" u="none" strike="noStrike" spc="-150" dirty="0"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35" name="TextBox 16">
            <a:extLst>
              <a:ext uri="{FF2B5EF4-FFF2-40B4-BE49-F238E27FC236}">
                <a16:creationId xmlns:a16="http://schemas.microsoft.com/office/drawing/2014/main" id="{63DA6F56-292A-49E9-9212-29C40F71BBD9}"/>
              </a:ext>
            </a:extLst>
          </p:cNvPr>
          <p:cNvSpPr txBox="1"/>
          <p:nvPr/>
        </p:nvSpPr>
        <p:spPr>
          <a:xfrm>
            <a:off x="924965" y="4202251"/>
            <a:ext cx="749300" cy="6223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 algn="l">
              <a:lnSpc>
                <a:spcPct val="116199"/>
              </a:lnSpc>
            </a:pPr>
            <a:r>
              <a:rPr lang="en-US" sz="4400" i="0" u="none" strike="noStrike" dirty="0" smtClean="0">
                <a:solidFill>
                  <a:srgbClr val="2630A0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03</a:t>
            </a:r>
            <a:endParaRPr lang="en-US" sz="4400" i="0" u="none" strike="noStrike" dirty="0">
              <a:solidFill>
                <a:srgbClr val="2630A0"/>
              </a:solidFill>
              <a:latin typeface="Pretendard ExtraBold" panose="02000903000000020004" pitchFamily="2" charset="-127"/>
              <a:ea typeface="Pretendard ExtraBold" panose="02000903000000020004" pitchFamily="2" charset="-127"/>
              <a:cs typeface="Pretendard ExtraBold" panose="02000903000000020004" pitchFamily="2" charset="-127"/>
            </a:endParaRPr>
          </a:p>
        </p:txBody>
      </p:sp>
      <p:sp>
        <p:nvSpPr>
          <p:cNvPr id="36" name="TextBox 17">
            <a:extLst>
              <a:ext uri="{FF2B5EF4-FFF2-40B4-BE49-F238E27FC236}">
                <a16:creationId xmlns:a16="http://schemas.microsoft.com/office/drawing/2014/main" id="{1907ED34-05FA-462C-A011-B4383047CC28}"/>
              </a:ext>
            </a:extLst>
          </p:cNvPr>
          <p:cNvSpPr txBox="1"/>
          <p:nvPr/>
        </p:nvSpPr>
        <p:spPr>
          <a:xfrm>
            <a:off x="924964" y="4888416"/>
            <a:ext cx="5323435" cy="444500"/>
          </a:xfrm>
          <a:prstGeom prst="rect">
            <a:avLst/>
          </a:prstGeom>
        </p:spPr>
        <p:txBody>
          <a:bodyPr lIns="0" tIns="0" rIns="0" bIns="0" rtlCol="0" anchor="ctr"/>
          <a:lstStyle/>
          <a:p>
            <a:pPr lvl="0">
              <a:lnSpc>
                <a:spcPct val="116199"/>
              </a:lnSpc>
            </a:pPr>
            <a:r>
              <a:rPr lang="ko-KR" altLang="en-US" sz="2400" dirty="0" smtClean="0">
                <a:solidFill>
                  <a:srgbClr val="191919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일괄 </a:t>
            </a:r>
            <a:r>
              <a:rPr lang="ko-KR" altLang="en-US" sz="2400" dirty="0">
                <a:solidFill>
                  <a:srgbClr val="191919"/>
                </a:solidFill>
                <a:latin typeface="Pretendard ExtraBold" panose="02000903000000020004" pitchFamily="2" charset="-127"/>
                <a:ea typeface="Pretendard ExtraBold" panose="02000903000000020004" pitchFamily="2" charset="-127"/>
                <a:cs typeface="Pretendard ExtraBold" panose="02000903000000020004" pitchFamily="2" charset="-127"/>
              </a:rPr>
              <a:t>공정관리 실현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8344838" y="3155421"/>
            <a:ext cx="9060204" cy="986373"/>
            <a:chOff x="8322187" y="3382427"/>
            <a:chExt cx="9060204" cy="986373"/>
          </a:xfrm>
        </p:grpSpPr>
        <p:sp>
          <p:nvSpPr>
            <p:cNvPr id="14" name="TextBox 22">
              <a:extLst>
                <a:ext uri="{FF2B5EF4-FFF2-40B4-BE49-F238E27FC236}">
                  <a16:creationId xmlns:a16="http://schemas.microsoft.com/office/drawing/2014/main" id="{824C6843-0108-4179-98ED-2355D88C264C}"/>
                </a:ext>
              </a:extLst>
            </p:cNvPr>
            <p:cNvSpPr txBox="1"/>
            <p:nvPr/>
          </p:nvSpPr>
          <p:spPr>
            <a:xfrm>
              <a:off x="8557384" y="3382427"/>
              <a:ext cx="8825007" cy="98637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>
                <a:lnSpc>
                  <a:spcPct val="132800"/>
                </a:lnSpc>
              </a:pPr>
              <a:r>
                <a:rPr lang="ko-KR" altLang="en-US" sz="2000" dirty="0">
                  <a:solidFill>
                    <a:srgbClr val="2630A0"/>
                  </a:solidFill>
                  <a:latin typeface="Pretendard ExtraBold" panose="02000903000000020004" pitchFamily="2" charset="-127"/>
                  <a:ea typeface="Pretendard ExtraBold" panose="02000903000000020004" pitchFamily="2" charset="-127"/>
                  <a:cs typeface="Pretendard ExtraBold" panose="02000903000000020004" pitchFamily="2" charset="-127"/>
                </a:rPr>
                <a:t>제형 개발 → 패키지 개발 → 개발 샘플 확인 → 제조 관리 → 품질 관리 → 포장 → 출고</a:t>
              </a:r>
            </a:p>
            <a:p>
              <a:pPr>
                <a:lnSpc>
                  <a:spcPct val="132800"/>
                </a:lnSpc>
              </a:pPr>
              <a:r>
                <a:rPr lang="ko-KR" altLang="en-US" sz="2000" dirty="0">
                  <a:solidFill>
                    <a:schemeClr val="tx1">
                      <a:alpha val="74902"/>
                    </a:schemeClr>
                  </a:solidFill>
                  <a:ea typeface="Pretendard Regular"/>
                </a:rPr>
                <a:t>제품 개발에 필요한 </a:t>
              </a:r>
              <a:r>
                <a:rPr lang="ko-KR" altLang="en-US" sz="2000" dirty="0">
                  <a:solidFill>
                    <a:schemeClr val="tx1">
                      <a:alpha val="74902"/>
                    </a:schemeClr>
                  </a:solidFill>
                  <a:latin typeface="Pretendard ExtraBold" panose="02000903000000020004" pitchFamily="2" charset="-127"/>
                  <a:ea typeface="Pretendard ExtraBold" panose="02000903000000020004" pitchFamily="2" charset="-127"/>
                  <a:cs typeface="Pretendard ExtraBold" panose="02000903000000020004" pitchFamily="2" charset="-127"/>
                </a:rPr>
                <a:t>전</a:t>
              </a:r>
              <a:r>
                <a:rPr lang="ko-KR" altLang="en-US" sz="2000" dirty="0" smtClean="0">
                  <a:solidFill>
                    <a:schemeClr val="tx1">
                      <a:alpha val="74902"/>
                    </a:schemeClr>
                  </a:solidFill>
                  <a:latin typeface="Pretendard ExtraBold" panose="02000903000000020004" pitchFamily="2" charset="-127"/>
                  <a:ea typeface="Pretendard ExtraBold" panose="02000903000000020004" pitchFamily="2" charset="-127"/>
                  <a:cs typeface="Pretendard ExtraBold" panose="02000903000000020004" pitchFamily="2" charset="-127"/>
                </a:rPr>
                <a:t> </a:t>
              </a:r>
              <a:r>
                <a:rPr lang="ko-KR" altLang="en-US" sz="2000" dirty="0">
                  <a:solidFill>
                    <a:schemeClr val="tx1">
                      <a:alpha val="74902"/>
                    </a:schemeClr>
                  </a:solidFill>
                  <a:latin typeface="Pretendard ExtraBold" panose="02000903000000020004" pitchFamily="2" charset="-127"/>
                  <a:ea typeface="Pretendard ExtraBold" panose="02000903000000020004" pitchFamily="2" charset="-127"/>
                  <a:cs typeface="Pretendard ExtraBold" panose="02000903000000020004" pitchFamily="2" charset="-127"/>
                </a:rPr>
                <a:t>공정을 </a:t>
              </a:r>
              <a:r>
                <a:rPr lang="ko-KR" altLang="en-US" sz="2000" dirty="0" smtClean="0">
                  <a:solidFill>
                    <a:schemeClr val="tx1">
                      <a:alpha val="74902"/>
                    </a:schemeClr>
                  </a:solidFill>
                  <a:latin typeface="Pretendard ExtraBold" panose="02000903000000020004" pitchFamily="2" charset="-127"/>
                  <a:ea typeface="Pretendard ExtraBold" panose="02000903000000020004" pitchFamily="2" charset="-127"/>
                  <a:cs typeface="Pretendard ExtraBold" panose="02000903000000020004" pitchFamily="2" charset="-127"/>
                </a:rPr>
                <a:t>자동화하여 진행</a:t>
              </a:r>
              <a:r>
                <a:rPr lang="ko-KR" altLang="en-US" sz="2000" dirty="0" smtClean="0">
                  <a:solidFill>
                    <a:schemeClr val="tx1">
                      <a:alpha val="74902"/>
                    </a:schemeClr>
                  </a:solidFill>
                  <a:ea typeface="Pretendard Regular"/>
                </a:rPr>
                <a:t>합니다</a:t>
              </a:r>
              <a:r>
                <a:rPr lang="en-US" altLang="ko-KR" sz="2000" dirty="0" smtClean="0">
                  <a:solidFill>
                    <a:schemeClr val="tx1">
                      <a:alpha val="74902"/>
                    </a:schemeClr>
                  </a:solidFill>
                  <a:ea typeface="Pretendard Regular"/>
                </a:rPr>
                <a:t>. </a:t>
              </a:r>
              <a:r>
                <a:rPr lang="ko-KR" altLang="en-US" sz="2000" dirty="0" smtClean="0">
                  <a:solidFill>
                    <a:schemeClr val="tx1">
                      <a:alpha val="74902"/>
                    </a:schemeClr>
                  </a:solidFill>
                  <a:ea typeface="Pretendard Regular"/>
                </a:rPr>
                <a:t>이는 일관된 품질 </a:t>
              </a:r>
              <a:r>
                <a:rPr lang="en-US" altLang="ko-KR" sz="2000" dirty="0" smtClean="0">
                  <a:solidFill>
                    <a:schemeClr val="tx1">
                      <a:alpha val="74902"/>
                    </a:schemeClr>
                  </a:solidFill>
                  <a:ea typeface="Pretendard Regular"/>
                </a:rPr>
                <a:t>· </a:t>
              </a:r>
              <a:r>
                <a:rPr lang="ko-KR" altLang="en-US" sz="2000" dirty="0">
                  <a:solidFill>
                    <a:schemeClr val="tx1">
                      <a:alpha val="74902"/>
                    </a:schemeClr>
                  </a:solidFill>
                  <a:ea typeface="Pretendard Regular"/>
                </a:rPr>
                <a:t>신속한 대응 </a:t>
              </a:r>
              <a:r>
                <a:rPr lang="en-US" altLang="ko-KR" sz="2000" dirty="0">
                  <a:solidFill>
                    <a:schemeClr val="tx1">
                      <a:alpha val="74902"/>
                    </a:schemeClr>
                  </a:solidFill>
                  <a:ea typeface="Pretendard Regular"/>
                </a:rPr>
                <a:t>· </a:t>
              </a:r>
              <a:r>
                <a:rPr lang="ko-KR" altLang="en-US" sz="2000" dirty="0" smtClean="0">
                  <a:solidFill>
                    <a:schemeClr val="tx1">
                      <a:alpha val="74902"/>
                    </a:schemeClr>
                  </a:solidFill>
                  <a:ea typeface="Pretendard Regular"/>
                </a:rPr>
                <a:t>안정적인 </a:t>
              </a:r>
              <a:r>
                <a:rPr lang="ko-KR" altLang="en-US" sz="2000" dirty="0">
                  <a:solidFill>
                    <a:schemeClr val="tx1">
                      <a:alpha val="74902"/>
                    </a:schemeClr>
                  </a:solidFill>
                  <a:ea typeface="Pretendard Regular"/>
                </a:rPr>
                <a:t>공급을 가능하게 하는 </a:t>
              </a:r>
              <a:r>
                <a:rPr lang="ko-KR" altLang="en-US" sz="2000" dirty="0" err="1">
                  <a:solidFill>
                    <a:schemeClr val="tx1">
                      <a:alpha val="74902"/>
                    </a:schemeClr>
                  </a:solidFill>
                  <a:ea typeface="Pretendard Regular"/>
                </a:rPr>
                <a:t>폴메디만의</a:t>
              </a:r>
              <a:r>
                <a:rPr lang="ko-KR" altLang="en-US" sz="2000" dirty="0">
                  <a:solidFill>
                    <a:schemeClr val="tx1">
                      <a:alpha val="74902"/>
                    </a:schemeClr>
                  </a:solidFill>
                  <a:ea typeface="Pretendard Regular"/>
                </a:rPr>
                <a:t> 차별화된 시스템입니다</a:t>
              </a:r>
              <a:r>
                <a:rPr lang="en-US" altLang="ko-KR" sz="2000" dirty="0">
                  <a:solidFill>
                    <a:schemeClr val="tx1">
                      <a:alpha val="74902"/>
                    </a:schemeClr>
                  </a:solidFill>
                  <a:ea typeface="Pretendard Regular"/>
                </a:rPr>
                <a:t>.</a:t>
              </a:r>
              <a:endParaRPr lang="en-US" sz="2000" dirty="0">
                <a:solidFill>
                  <a:schemeClr val="tx1">
                    <a:alpha val="74902"/>
                  </a:schemeClr>
                </a:solidFill>
                <a:ea typeface="Pretendard Regular"/>
              </a:endParaRPr>
            </a:p>
          </p:txBody>
        </p:sp>
        <p:pic>
          <p:nvPicPr>
            <p:cNvPr id="37" name="Picture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8322187" y="3382427"/>
              <a:ext cx="59064" cy="298435"/>
            </a:xfrm>
            <a:prstGeom prst="rect">
              <a:avLst/>
            </a:prstGeom>
          </p:spPr>
        </p:pic>
      </p:grpSp>
      <p:grpSp>
        <p:nvGrpSpPr>
          <p:cNvPr id="7" name="그룹 6"/>
          <p:cNvGrpSpPr/>
          <p:nvPr/>
        </p:nvGrpSpPr>
        <p:grpSpPr>
          <a:xfrm>
            <a:off x="1053499" y="6238307"/>
            <a:ext cx="16351543" cy="2941185"/>
            <a:chOff x="1721934" y="6310061"/>
            <a:chExt cx="14937599" cy="2686856"/>
          </a:xfrm>
        </p:grpSpPr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E05372D8-4B58-49B1-9F2D-DA193947F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1934" y="6329138"/>
              <a:ext cx="3531674" cy="264906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73285317-B124-46C0-B260-58187AB829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334"/>
            <a:stretch/>
          </p:blipFill>
          <p:spPr>
            <a:xfrm>
              <a:off x="5107585" y="6329111"/>
              <a:ext cx="2636952" cy="264875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9FEF9404-DF1F-4556-9E62-3D110558C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8514" y="6311646"/>
              <a:ext cx="1999666" cy="266622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410D8C8F-7054-423D-8329-B0772EE40A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16" b="12564"/>
            <a:stretch/>
          </p:blipFill>
          <p:spPr>
            <a:xfrm>
              <a:off x="9452157" y="6329111"/>
              <a:ext cx="1979081" cy="264875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D1ACD449-C5EF-4B5D-A2BC-5448A0500F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22"/>
            <a:stretch/>
          </p:blipFill>
          <p:spPr>
            <a:xfrm>
              <a:off x="11285215" y="6330696"/>
              <a:ext cx="2956929" cy="266622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5FA3EBC0-7494-4460-AB91-27160DDA9C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50" r="21360"/>
            <a:stretch/>
          </p:blipFill>
          <p:spPr>
            <a:xfrm>
              <a:off x="14096121" y="6310061"/>
              <a:ext cx="2563412" cy="264875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57647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2687</TotalTime>
  <Words>1036</Words>
  <Application>Microsoft Office PowerPoint</Application>
  <PresentationFormat>사용자 지정</PresentationFormat>
  <Paragraphs>262</Paragraphs>
  <Slides>19</Slides>
  <Notes>10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19</vt:i4>
      </vt:variant>
    </vt:vector>
  </HeadingPairs>
  <TitlesOfParts>
    <vt:vector size="28" baseType="lpstr">
      <vt:lpstr>Pretendard Regular</vt:lpstr>
      <vt:lpstr>Calibri</vt:lpstr>
      <vt:lpstr>Pretendard Light</vt:lpstr>
      <vt:lpstr>맑은 고딕</vt:lpstr>
      <vt:lpstr>Pretendard Medium</vt:lpstr>
      <vt:lpstr>Pretendard Bold</vt:lpstr>
      <vt:lpstr>Arial</vt:lpstr>
      <vt:lpstr>Pretendard ExtraBold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이범석</dc:creator>
  <cp:lastModifiedBy>USER</cp:lastModifiedBy>
  <cp:revision>121</cp:revision>
  <dcterms:created xsi:type="dcterms:W3CDTF">2006-08-16T00:00:00Z</dcterms:created>
  <dcterms:modified xsi:type="dcterms:W3CDTF">2025-08-01T02:57:14Z</dcterms:modified>
</cp:coreProperties>
</file>